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6" r:id="rId1"/>
  </p:sldMasterIdLst>
  <p:notesMasterIdLst>
    <p:notesMasterId r:id="rId23"/>
  </p:notesMasterIdLst>
  <p:sldIdLst>
    <p:sldId id="256" r:id="rId2"/>
    <p:sldId id="294" r:id="rId3"/>
    <p:sldId id="313" r:id="rId4"/>
    <p:sldId id="317" r:id="rId5"/>
    <p:sldId id="306" r:id="rId6"/>
    <p:sldId id="297" r:id="rId7"/>
    <p:sldId id="299" r:id="rId8"/>
    <p:sldId id="301" r:id="rId9"/>
    <p:sldId id="295" r:id="rId10"/>
    <p:sldId id="303" r:id="rId11"/>
    <p:sldId id="302" r:id="rId12"/>
    <p:sldId id="296" r:id="rId13"/>
    <p:sldId id="309" r:id="rId14"/>
    <p:sldId id="307" r:id="rId15"/>
    <p:sldId id="308" r:id="rId16"/>
    <p:sldId id="310" r:id="rId17"/>
    <p:sldId id="311" r:id="rId18"/>
    <p:sldId id="304" r:id="rId19"/>
    <p:sldId id="314" r:id="rId20"/>
    <p:sldId id="316" r:id="rId21"/>
    <p:sldId id="315" r:id="rId22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63" autoAdjust="0"/>
    <p:restoredTop sz="74281" autoAdjust="0"/>
  </p:normalViewPr>
  <p:slideViewPr>
    <p:cSldViewPr>
      <p:cViewPr>
        <p:scale>
          <a:sx n="70" d="100"/>
          <a:sy n="70" d="100"/>
        </p:scale>
        <p:origin x="-151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6882CA-0C85-4078-83D3-F03B4CA1C0E6}" type="datetimeFigureOut">
              <a:rPr lang="sk-SK" smtClean="0"/>
              <a:t>18. 10. 2015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4B8F79-FA29-4480-B823-6129CDB2323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21310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Detailná analýza</a:t>
            </a:r>
            <a:r>
              <a:rPr lang="sk-SK" baseline="0" dirty="0" smtClean="0"/>
              <a:t> listov, ktoré vykazujú lotosový efekt odhalila prítomnosť </a:t>
            </a:r>
            <a:r>
              <a:rPr lang="sk-SK" baseline="0" dirty="0" err="1" smtClean="0"/>
              <a:t>nanokryštálov</a:t>
            </a:r>
            <a:r>
              <a:rPr lang="sk-SK" baseline="0" dirty="0" smtClean="0"/>
              <a:t> na povrchu listov. Tieto kryštály vytvárajú </a:t>
            </a:r>
            <a:r>
              <a:rPr lang="sk-SK" baseline="0" dirty="0" err="1" smtClean="0"/>
              <a:t>vodeodolnú</a:t>
            </a:r>
            <a:r>
              <a:rPr lang="sk-SK" baseline="0" dirty="0" smtClean="0"/>
              <a:t> vrstvu, ktorá vďaka drsnosti povrchu vytvára </a:t>
            </a:r>
            <a:r>
              <a:rPr lang="sk-SK" baseline="0" dirty="0" err="1" smtClean="0"/>
              <a:t>superhydrofóbny</a:t>
            </a:r>
            <a:r>
              <a:rPr lang="sk-SK" baseline="0" dirty="0" smtClean="0"/>
              <a:t> povrch s kontaktným uhlom približne 150°. Výsledkom toho je, že vodné kvapky dotýkajúce sa takéhoto listu sú veľkou časťou svojho povrchu v kontakte so vzduchom. To spôsobuje, že voda vytvorí kvapku a skotúľa sa dolu.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8F79-FA29-4480-B823-6129CDB23239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6643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sk-SK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vodoodpudivá</a:t>
            </a:r>
            <a:r>
              <a:rPr lang="sk-S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úprava funguje na princípe modifikácie povrchových vlastností materiálu, medzi ktoré patrí povrchové napätie. </a:t>
            </a:r>
          </a:p>
          <a:p>
            <a:r>
              <a:rPr lang="sk-SK" dirty="0" smtClean="0"/>
              <a:t>kde F je sila pôsobiaca v povrchovej vrstve kvapaliny na jednotku dĺžky l kolmým smerom do vnútra kvapaliny v mieste styčnej plochy</a:t>
            </a:r>
            <a:endParaRPr lang="sk-SK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povrchovým napätím ďalej súvisí kontaktný uhol a ten súvisí so zmáčaním povrchu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8F79-FA29-4480-B823-6129CDB23239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89820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8F79-FA29-4480-B823-6129CDB23239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89820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Veľká časť povrchu kvapky je v kontakte so vzduchom</a:t>
            </a:r>
            <a:br>
              <a:rPr lang="sk-SK" dirty="0" smtClean="0"/>
            </a:br>
            <a:r>
              <a:rPr lang="sk-SK" dirty="0" smtClean="0"/>
              <a:t>hydrofóbny, vodu </a:t>
            </a:r>
            <a:r>
              <a:rPr lang="sk-SK" dirty="0" err="1" smtClean="0"/>
              <a:t>odpodzujúci</a:t>
            </a:r>
            <a:r>
              <a:rPr lang="sk-SK" baseline="0" dirty="0" smtClean="0"/>
              <a:t> (</a:t>
            </a:r>
            <a:r>
              <a:rPr lang="sk-SK" baseline="0" smtClean="0"/>
              <a:t>voda-olej)</a:t>
            </a:r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8F79-FA29-4480-B823-6129CDB23239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02038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kde </a:t>
            </a:r>
            <a:r>
              <a:rPr lang="el-GR" dirty="0" smtClean="0"/>
              <a:t>γ</a:t>
            </a:r>
            <a:r>
              <a:rPr lang="sk-SK" dirty="0" err="1" smtClean="0"/>
              <a:t>sg</a:t>
            </a:r>
            <a:r>
              <a:rPr lang="sk-SK" dirty="0" smtClean="0"/>
              <a:t> je povrchové napätie na rozhraní medzi pevnou látkou a plynom, </a:t>
            </a:r>
            <a:r>
              <a:rPr lang="el-GR" dirty="0" smtClean="0"/>
              <a:t>γ</a:t>
            </a:r>
            <a:r>
              <a:rPr lang="sk-SK" dirty="0" err="1" smtClean="0"/>
              <a:t>sl</a:t>
            </a:r>
            <a:r>
              <a:rPr lang="sk-SK" dirty="0" smtClean="0"/>
              <a:t> je povrchové napätie na rozhraní medzi pevnou látkou a kvapalinou, </a:t>
            </a:r>
            <a:r>
              <a:rPr lang="el-GR" dirty="0" smtClean="0"/>
              <a:t>γ</a:t>
            </a:r>
            <a:r>
              <a:rPr lang="sk-SK" dirty="0" err="1" smtClean="0"/>
              <a:t>lg</a:t>
            </a:r>
            <a:r>
              <a:rPr lang="sk-SK" dirty="0" smtClean="0"/>
              <a:t> je povrchové napätie na rozhraní medzi kvapalinou a plynom a </a:t>
            </a:r>
            <a:r>
              <a:rPr lang="el-GR" dirty="0" smtClean="0"/>
              <a:t>θ </a:t>
            </a:r>
            <a:r>
              <a:rPr lang="sk-SK" dirty="0" smtClean="0"/>
              <a:t>je kontaktný uhol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8F79-FA29-4480-B823-6129CDB23239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18978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Efektívne je čistenie ultrazvukom. Ide o vysokofrekvenčné zvukové vlnenie, ktoré vytvára špeciálny oscilátor. V čistiacom roztoku sa ultrazvuk šíri pozdĺžnym smerom ako pozdĺžne vlnenie. Silným tlakovým kmitaním vzniká v roztoku veľký počet podtlakových bubliniek, ktoré pri rozpade uvoľňujú energiu. Mikroskopické nerovnosti povrchu a usadené častice tu pôsobia ako </a:t>
            </a:r>
            <a:r>
              <a:rPr lang="sk-SK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kavitačné</a:t>
            </a:r>
            <a:r>
              <a:rPr lang="sk-S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jadrá. Proces sa prejavuje najmä v rohoch, vývrtoch a na miestach, kde sú bežné spôsoby čistenia neúčinné. V čistých roztokoch pozorujeme už po niekoľkých sekundách, ako sa nečistota z povrchu uvoľňuje. Dôvodom tohto čistiaceho účinku je tlak rozpadajúcich sa bubliniek, ktorý môže lokálne dosiahnuť viac ako 1 000 barov.  Najlepšiu účinnosť vykazujú zvukové frekvencie medzi 20 a 40 kHz ako  i prevádzkové teploty medzi 50 až 70 °C 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8F79-FA29-4480-B823-6129CDB23239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68710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Kvapka kvapaliny na pevnom povrchu sa v niektorých prípadoch nespráva podľa </a:t>
            </a:r>
            <a:r>
              <a:rPr lang="sk-SK" dirty="0" err="1" smtClean="0"/>
              <a:t>Youngovej</a:t>
            </a:r>
            <a:r>
              <a:rPr lang="sk-SK" dirty="0" smtClean="0"/>
              <a:t> rovnice. Namiesto jediného kontaktného uhla, charakteristického pre určitý materiál, o veľkosti vyplývajúcej z rovnováhy medzifázovej energetiky, je väčšinou daný rozsah povolených kontaktných uhlov. Rozdiel medzi teóriou a praxou je dôsledkom neideálnej povahy reálnych povrchov</a:t>
            </a:r>
          </a:p>
          <a:p>
            <a:r>
              <a:rPr lang="sk-SK" dirty="0" err="1" smtClean="0"/>
              <a:t>Hysterézia</a:t>
            </a:r>
            <a:r>
              <a:rPr lang="sk-SK" dirty="0" smtClean="0"/>
              <a:t> kontaktného uhlu je vo všeobecnosti pripisovaná drsnosti povrchu a chemickej heterogenite, čo je následkom variácie kontaktných uhlov naprieč povrchom. Jedná sa o rozdiel medzi postupujúcim </a:t>
            </a:r>
            <a:r>
              <a:rPr lang="el-GR" dirty="0" smtClean="0"/>
              <a:t>θ</a:t>
            </a:r>
            <a:r>
              <a:rPr lang="sk-SK" dirty="0" err="1" smtClean="0"/>
              <a:t>aa</a:t>
            </a:r>
            <a:r>
              <a:rPr lang="sk-SK" dirty="0" smtClean="0"/>
              <a:t> ustupujúcim </a:t>
            </a:r>
            <a:r>
              <a:rPr lang="el-GR" dirty="0" smtClean="0"/>
              <a:t>θ</a:t>
            </a:r>
            <a:r>
              <a:rPr lang="sk-SK" dirty="0" smtClean="0"/>
              <a:t>r kontaktným uhlom </a:t>
            </a:r>
          </a:p>
          <a:p>
            <a:r>
              <a:rPr lang="sk-SK" dirty="0" smtClean="0"/>
              <a:t>Nižšia </a:t>
            </a:r>
            <a:r>
              <a:rPr lang="sk-SK" dirty="0" err="1" smtClean="0"/>
              <a:t>hysterézia</a:t>
            </a:r>
            <a:r>
              <a:rPr lang="sk-SK" dirty="0" smtClean="0"/>
              <a:t> kontaktného uhlu zodpovedá zvýšenej schopnosti kvapky vody pohybovať sa po povrchu a je predpokladaná pri </a:t>
            </a:r>
            <a:r>
              <a:rPr lang="sk-SK" dirty="0" err="1" smtClean="0"/>
              <a:t>superhydrofóbnych</a:t>
            </a:r>
            <a:r>
              <a:rPr lang="sk-SK" dirty="0" smtClean="0"/>
              <a:t> materiáloch </a:t>
            </a:r>
          </a:p>
          <a:p>
            <a:r>
              <a:rPr lang="sk-SK" dirty="0" smtClean="0"/>
              <a:t>Pri </a:t>
            </a:r>
            <a:r>
              <a:rPr lang="sk-SK" dirty="0" err="1" smtClean="0"/>
              <a:t>protisklzových</a:t>
            </a:r>
            <a:r>
              <a:rPr lang="sk-SK" dirty="0" smtClean="0"/>
              <a:t> podmienkach, pohybujúce sa medzifázové molekuly vody eliminujú zmáčanie doposiaľ </a:t>
            </a:r>
            <a:r>
              <a:rPr lang="sk-SK" dirty="0" err="1" smtClean="0"/>
              <a:t>zmáčaneho</a:t>
            </a:r>
            <a:r>
              <a:rPr lang="sk-SK" dirty="0" smtClean="0"/>
              <a:t> povrchu a zmáčajú novú časť povrchu. Tvoria ich len molekuly nachádzajúce sa v rozmedzí približne 0,5 nm od trojfázového rozhrania. </a:t>
            </a:r>
            <a:r>
              <a:rPr lang="sk-SK" dirty="0" err="1" smtClean="0"/>
              <a:t>Hysteréziu</a:t>
            </a:r>
            <a:r>
              <a:rPr lang="sk-SK" dirty="0" smtClean="0"/>
              <a:t> teda ovplyvňuje štruktúra a stabilita trojfázového rozhrania a procesy odohrávajúce sa na fázovom rozhraní medzi kvapalinou a povrchom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8F79-FA29-4480-B823-6129CDB23239}" type="slidenum">
              <a:rPr lang="sk-SK" smtClean="0"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16930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 </a:t>
            </a:r>
          </a:p>
          <a:p>
            <a:r>
              <a:rPr lang="sk-SK" dirty="0" smtClean="0"/>
              <a:t>Pri </a:t>
            </a:r>
            <a:r>
              <a:rPr lang="sk-SK" dirty="0" err="1" smtClean="0"/>
              <a:t>protisklzových</a:t>
            </a:r>
            <a:r>
              <a:rPr lang="sk-SK" dirty="0" smtClean="0"/>
              <a:t> podmienkach, pohybujúce sa medzifázové molekuly vody eliminujú zmáčanie doposiaľ </a:t>
            </a:r>
            <a:r>
              <a:rPr lang="sk-SK" dirty="0" err="1" smtClean="0"/>
              <a:t>zmáčaneho</a:t>
            </a:r>
            <a:r>
              <a:rPr lang="sk-SK" dirty="0" smtClean="0"/>
              <a:t> povrchu a zmáčajú novú časť povrchu. Tvoria ich len molekuly nachádzajúce sa v rozmedzí približne 0,5 nm od trojfázového rozhrania. </a:t>
            </a:r>
            <a:r>
              <a:rPr lang="sk-SK" dirty="0" err="1" smtClean="0"/>
              <a:t>Hysteréziu</a:t>
            </a:r>
            <a:r>
              <a:rPr lang="sk-SK" dirty="0" smtClean="0"/>
              <a:t> teda ovplyvňuje štruktúra a stabilita trojfázového rozhrania a procesy odohrávajúce sa na fázovom rozhraní medzi kvapalinou a povrchom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8F79-FA29-4480-B823-6129CDB23239}" type="slidenum">
              <a:rPr lang="sk-SK" smtClean="0"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16930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Upravte štýl predlohy podnadpisov</a:t>
            </a:r>
            <a:endParaRPr kumimoji="0" lang="en-US"/>
          </a:p>
        </p:txBody>
      </p:sp>
      <p:sp>
        <p:nvSpPr>
          <p:cNvPr id="28" name="Zástupný symbol dátumu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F92E2F3-A957-4897-AE39-228CC061DCDB}" type="datetimeFigureOut">
              <a:rPr lang="sk-SK" smtClean="0"/>
              <a:t>18. 10. 2015</a:t>
            </a:fld>
            <a:endParaRPr lang="sk-SK" dirty="0"/>
          </a:p>
        </p:txBody>
      </p:sp>
      <p:sp>
        <p:nvSpPr>
          <p:cNvPr id="17" name="Zástupný symbol päty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10" name="Obdĺžni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ĺžnik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bdĺžnik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ĺžnik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vná spojnica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ovná spojnica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Rovná spojnica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Rovná spojnica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Rovná spojnica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Rovná spojnica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Obdĺžni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á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á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á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Zástupný symbol čísla snímky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18. 10. 2015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18. 10. 2015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8" name="Zástupný symbol obsahu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F92E2F3-A957-4897-AE39-228CC061DCDB}" type="datetimeFigureOut">
              <a:rPr lang="sk-SK" smtClean="0"/>
              <a:t>18. 10. 2015</a:t>
            </a:fld>
            <a:endParaRPr lang="sk-SK" dirty="0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EC84D80-3779-453A-ADA2-5F0F5F321983}" type="slidenum">
              <a:rPr lang="sk-SK" smtClean="0"/>
              <a:t>‹#›</a:t>
            </a:fld>
            <a:endParaRPr lang="sk-SK" dirty="0"/>
          </a:p>
        </p:txBody>
      </p:sp>
      <p:sp>
        <p:nvSpPr>
          <p:cNvPr id="10" name="Zástupný symbol päty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sk-SK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F92E2F3-A957-4897-AE39-228CC061DCDB}" type="datetimeFigureOut">
              <a:rPr lang="sk-SK" smtClean="0"/>
              <a:t>18. 10. 2015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9" name="Obdĺžnik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ĺžnik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ĺžnik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ĺžnik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ovná spojnica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ovná spojnica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Rovná spojnica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Rovná spojnica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Rovná spojnica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Obdĺžnik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á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á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á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Rovná spojnica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18. 10. 2015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 dirty="0"/>
          </a:p>
        </p:txBody>
      </p:sp>
      <p:sp>
        <p:nvSpPr>
          <p:cNvPr id="9" name="Zástupný symbol obsahu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1" name="Zástupný symbol obsahu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18. 10. 2015</a:t>
            </a:fld>
            <a:endParaRPr lang="sk-SK" dirty="0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 dirty="0"/>
          </a:p>
        </p:txBody>
      </p:sp>
      <p:sp>
        <p:nvSpPr>
          <p:cNvPr id="11" name="Zástupný symbol obsahu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3" name="Zástupný symbol obsahu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2" name="Zástupný symbol textu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14" name="Zástupný symbol textu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6" name="Zástupný symbol dátumu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F92E2F3-A957-4897-AE39-228CC061DCDB}" type="datetimeFigureOut">
              <a:rPr lang="sk-SK" smtClean="0"/>
              <a:t>18. 10. 2015</a:t>
            </a:fld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EC84D80-3779-453A-ADA2-5F0F5F321983}" type="slidenum">
              <a:rPr lang="sk-SK" smtClean="0"/>
              <a:t>‹#›</a:t>
            </a:fld>
            <a:endParaRPr lang="sk-SK" dirty="0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k-SK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18. 10. 2015</a:t>
            </a:fld>
            <a:endParaRPr lang="sk-SK" dirty="0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vná spojnica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8" name="Rovná spojnica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Rovná spojnica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bdĺžnik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ovná spojnica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á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Zástupný symbol obsahu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1" name="Zástupný symbol dátumu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F92E2F3-A957-4897-AE39-228CC061DCDB}" type="datetimeFigureOut">
              <a:rPr lang="sk-SK" smtClean="0"/>
              <a:t>18. 10. 2015</a:t>
            </a:fld>
            <a:endParaRPr lang="sk-SK" dirty="0"/>
          </a:p>
        </p:txBody>
      </p:sp>
      <p:sp>
        <p:nvSpPr>
          <p:cNvPr id="22" name="Zástupný symbol čísla snímky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EC84D80-3779-453A-ADA2-5F0F5F321983}" type="slidenum">
              <a:rPr lang="sk-SK" smtClean="0"/>
              <a:t>‹#›</a:t>
            </a:fld>
            <a:endParaRPr lang="sk-SK" dirty="0"/>
          </a:p>
        </p:txBody>
      </p:sp>
      <p:sp>
        <p:nvSpPr>
          <p:cNvPr id="23" name="Zástupný symbol päty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sk-SK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á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10" name="Rovná spojnica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Obdĺžni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ovná spojnica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Rovná spojnica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Rovná spojnica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Zástupný symbol dátumu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F92E2F3-A957-4897-AE39-228CC061DCDB}" type="datetimeFigureOut">
              <a:rPr lang="sk-SK" smtClean="0"/>
              <a:t>18. 10. 2015</a:t>
            </a:fld>
            <a:endParaRPr lang="sk-SK" dirty="0"/>
          </a:p>
        </p:txBody>
      </p:sp>
      <p:sp>
        <p:nvSpPr>
          <p:cNvPr id="18" name="Zástupný symbol čísla snímky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EC84D80-3779-453A-ADA2-5F0F5F321983}" type="slidenum">
              <a:rPr lang="sk-SK" smtClean="0"/>
              <a:t>‹#›</a:t>
            </a:fld>
            <a:endParaRPr lang="sk-SK" dirty="0"/>
          </a:p>
        </p:txBody>
      </p:sp>
      <p:sp>
        <p:nvSpPr>
          <p:cNvPr id="21" name="Zástupný symbol päty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k-SK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vná spojnica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Zástupný symbol nadpis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13" name="Zástupný symbol tex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Upravte štýl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4" name="Zástupný symbol dátumu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F92E2F3-A957-4897-AE39-228CC061DCDB}" type="datetimeFigureOut">
              <a:rPr lang="sk-SK" smtClean="0"/>
              <a:t>18. 10. 2015</a:t>
            </a:fld>
            <a:endParaRPr lang="sk-SK" dirty="0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Obdĺžni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vná spojnica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á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Zástupný symbol čísla snímky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EC84D80-3779-453A-ADA2-5F0F5F321983}" type="slidenum">
              <a:rPr lang="sk-SK" smtClean="0"/>
              <a:t>‹#›</a:t>
            </a:fld>
            <a:endParaRPr lang="sk-SK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1520" y="1484784"/>
            <a:ext cx="8496944" cy="4896544"/>
          </a:xfrm>
        </p:spPr>
        <p:txBody>
          <a:bodyPr>
            <a:noAutofit/>
          </a:bodyPr>
          <a:lstStyle/>
          <a:p>
            <a:pPr algn="ctr"/>
            <a:r>
              <a:rPr lang="sk-SK" sz="3600" dirty="0" smtClean="0"/>
              <a:t>ÚLOHA </a:t>
            </a:r>
            <a:r>
              <a:rPr lang="sk-SK" sz="3600" i="1" dirty="0" smtClean="0"/>
              <a:t>5</a:t>
            </a:r>
          </a:p>
          <a:p>
            <a:pPr algn="ctr"/>
            <a:endParaRPr lang="sk-SK" sz="3600" i="1" dirty="0" smtClean="0"/>
          </a:p>
          <a:p>
            <a:pPr algn="ctr"/>
            <a:r>
              <a:rPr lang="sk-SK" sz="3600" i="1" dirty="0" smtClean="0"/>
              <a:t>ULTRAHYDROFÓBNA VODA</a:t>
            </a:r>
            <a:endParaRPr lang="sk-SK" sz="3600" i="1" dirty="0"/>
          </a:p>
          <a:p>
            <a:pPr algn="ctr"/>
            <a:r>
              <a:rPr lang="sk-SK" sz="3600" i="1" dirty="0" smtClean="0"/>
              <a:t>       </a:t>
            </a:r>
            <a:endParaRPr lang="sk-SK" sz="3600" i="1" dirty="0"/>
          </a:p>
          <a:p>
            <a:pPr algn="ctr"/>
            <a:endParaRPr lang="sk-SK" sz="3600" i="1" dirty="0" smtClean="0"/>
          </a:p>
          <a:p>
            <a:pPr algn="ctr"/>
            <a:r>
              <a:rPr lang="sk-SK" sz="2800" dirty="0"/>
              <a:t>TMF </a:t>
            </a:r>
            <a:r>
              <a:rPr lang="sk-SK" sz="2800" dirty="0" smtClean="0"/>
              <a:t>2016</a:t>
            </a:r>
          </a:p>
          <a:p>
            <a:pPr algn="ctr"/>
            <a:endParaRPr lang="sk-SK" sz="2800" dirty="0" smtClean="0"/>
          </a:p>
          <a:p>
            <a:pPr algn="ctr"/>
            <a:r>
              <a:rPr lang="sk-SK" sz="2000" dirty="0" smtClean="0"/>
              <a:t>Lucia </a:t>
            </a:r>
            <a:r>
              <a:rPr lang="sk-SK" sz="2000" dirty="0" err="1" smtClean="0"/>
              <a:t>Mišianiková</a:t>
            </a:r>
            <a:endParaRPr lang="sk-SK" sz="2000" dirty="0"/>
          </a:p>
          <a:p>
            <a:pPr algn="ctr"/>
            <a:endParaRPr lang="sk-SK" sz="3600" dirty="0" smtClean="0"/>
          </a:p>
        </p:txBody>
      </p:sp>
    </p:spTree>
    <p:extLst>
      <p:ext uri="{BB962C8B-B14F-4D97-AF65-F5344CB8AC3E}">
        <p14:creationId xmlns:p14="http://schemas.microsoft.com/office/powerpoint/2010/main" val="285877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17" y="4872186"/>
            <a:ext cx="72834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7467600" cy="1143000"/>
          </a:xfrm>
        </p:spPr>
        <p:txBody>
          <a:bodyPr/>
          <a:lstStyle/>
          <a:p>
            <a:r>
              <a:rPr lang="sk-SK" dirty="0"/>
              <a:t>ZMÁČAVOSŤ POVRCHU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obsahu 2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251520" y="1141062"/>
                <a:ext cx="8208912" cy="4873752"/>
              </a:xfrm>
            </p:spPr>
            <p:txBody>
              <a:bodyPr>
                <a:normAutofit/>
              </a:bodyPr>
              <a:lstStyle/>
              <a:p>
                <a:r>
                  <a:rPr lang="sk-SK" dirty="0" smtClean="0"/>
                  <a:t>Popisuje kontakt medzi kvapalinou a pevným povrchom</a:t>
                </a:r>
              </a:p>
              <a:p>
                <a:r>
                  <a:rPr lang="sk-SK" dirty="0" smtClean="0"/>
                  <a:t>Stupeň </a:t>
                </a:r>
                <a:r>
                  <a:rPr lang="sk-SK" dirty="0"/>
                  <a:t>zmáčania je určený rovnovážnym stavom kvapky kvapaliny a jej kontaktným </a:t>
                </a:r>
                <a:r>
                  <a:rPr lang="sk-SK" dirty="0" smtClean="0"/>
                  <a:t>uhlom</a:t>
                </a:r>
              </a:p>
              <a:p>
                <a:endParaRPr lang="sk-SK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k-SK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sk-SK" dirty="0"/>
                            <m:t>YOUNGOVA</m:t>
                          </m:r>
                          <m:r>
                            <m:rPr>
                              <m:nor/>
                            </m:rPr>
                            <a:rPr lang="sk-SK" dirty="0"/>
                            <m:t> </m:t>
                          </m:r>
                          <m:r>
                            <m:rPr>
                              <m:nor/>
                            </m:rPr>
                            <a:rPr lang="sk-SK" dirty="0"/>
                            <m:t>ROVNICA</m:t>
                          </m:r>
                          <m:r>
                            <a:rPr lang="sk-SK" b="0" i="1" dirty="0" smtClean="0">
                              <a:latin typeface="Cambria Math"/>
                            </a:rPr>
                            <m:t>: </m:t>
                          </m:r>
                          <m:r>
                            <a:rPr lang="sk-SK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  <m:sub>
                          <m:r>
                            <a:rPr lang="sk-SK" b="0" i="1" smtClean="0">
                              <a:latin typeface="Cambria Math"/>
                            </a:rPr>
                            <m:t>𝑠𝑔</m:t>
                          </m:r>
                        </m:sub>
                      </m:sSub>
                      <m:r>
                        <a:rPr lang="sk-SK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sk-SK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sk-SK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  <m:sub>
                          <m:r>
                            <a:rPr lang="sk-SK" b="0" i="1" smtClean="0">
                              <a:latin typeface="Cambria Math"/>
                            </a:rPr>
                            <m:t>𝑠𝑙</m:t>
                          </m:r>
                        </m:sub>
                      </m:sSub>
                      <m:r>
                        <a:rPr lang="sk-SK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sk-SK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sk-SK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  <m:sub>
                          <m:r>
                            <a:rPr lang="sk-SK" b="0" i="1" smtClean="0">
                              <a:latin typeface="Cambria Math"/>
                            </a:rPr>
                            <m:t>𝑙𝑔</m:t>
                          </m:r>
                        </m:sub>
                      </m:sSub>
                      <m:r>
                        <a:rPr lang="sk-SK" b="0" i="1" smtClean="0">
                          <a:latin typeface="Cambria Math"/>
                        </a:rPr>
                        <m:t>.</m:t>
                      </m:r>
                      <m:r>
                        <a:rPr lang="sk-SK" b="0" i="1" smtClean="0">
                          <a:latin typeface="Cambria Math"/>
                        </a:rPr>
                        <m:t>𝑐𝑜𝑠</m:t>
                      </m:r>
                      <m:r>
                        <a:rPr lang="sk-SK" b="0" i="1" smtClean="0">
                          <a:latin typeface="Cambria Math"/>
                          <a:ea typeface="Cambria Math"/>
                        </a:rPr>
                        <m:t>𝜃</m:t>
                      </m:r>
                    </m:oMath>
                  </m:oMathPara>
                </a14:m>
                <a:endParaRPr lang="sk-SK" dirty="0" smtClean="0"/>
              </a:p>
              <a:p>
                <a:pPr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sk-SK" sz="1800" i="1">
                            <a:latin typeface="Cambria Math"/>
                          </a:rPr>
                        </m:ctrlPr>
                      </m:sSubPr>
                      <m:e>
                        <m:r>
                          <a:rPr lang="sk-SK" sz="1800" i="1" smtClean="0">
                            <a:latin typeface="Cambria Math"/>
                            <a:ea typeface="Cambria Math"/>
                          </a:rPr>
                          <m:t>𝛾</m:t>
                        </m:r>
                      </m:e>
                      <m:sub>
                        <m:r>
                          <a:rPr lang="sk-SK" sz="1800" i="1">
                            <a:latin typeface="Cambria Math"/>
                          </a:rPr>
                          <m:t>𝑠𝑔</m:t>
                        </m:r>
                      </m:sub>
                    </m:sSub>
                    <m:r>
                      <a:rPr lang="sk-SK" sz="1800" b="0" i="0" smtClean="0">
                        <a:latin typeface="Cambria Math"/>
                      </a:rPr>
                      <m:t> −</m:t>
                    </m:r>
                    <m:r>
                      <m:rPr>
                        <m:sty m:val="p"/>
                      </m:rPr>
                      <a:rPr lang="sk-SK" sz="1800" b="0" i="0" smtClean="0">
                        <a:latin typeface="Cambria Math"/>
                      </a:rPr>
                      <m:t>povrchov</m:t>
                    </m:r>
                    <m:r>
                      <a:rPr lang="sk-SK" sz="1800" b="0" i="0" smtClean="0">
                        <a:latin typeface="Cambria Math"/>
                      </a:rPr>
                      <m:t>é </m:t>
                    </m:r>
                    <m:r>
                      <m:rPr>
                        <m:sty m:val="p"/>
                      </m:rPr>
                      <a:rPr lang="sk-SK" sz="1800" b="0" i="0" smtClean="0">
                        <a:latin typeface="Cambria Math"/>
                      </a:rPr>
                      <m:t>nap</m:t>
                    </m:r>
                    <m:r>
                      <a:rPr lang="sk-SK" sz="1800" b="0" i="0" smtClean="0">
                        <a:latin typeface="Cambria Math"/>
                      </a:rPr>
                      <m:t>ä</m:t>
                    </m:r>
                    <m:r>
                      <m:rPr>
                        <m:sty m:val="p"/>
                      </m:rPr>
                      <a:rPr lang="sk-SK" sz="1800" b="0" i="0" smtClean="0">
                        <a:latin typeface="Cambria Math"/>
                      </a:rPr>
                      <m:t>tie</m:t>
                    </m:r>
                    <m:r>
                      <a:rPr lang="sk-SK" sz="18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sk-SK" sz="1800" b="0" i="0" smtClean="0">
                        <a:latin typeface="Cambria Math"/>
                      </a:rPr>
                      <m:t>na</m:t>
                    </m:r>
                    <m:r>
                      <a:rPr lang="sk-SK" sz="18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sk-SK" sz="1800" b="0" i="0" smtClean="0">
                        <a:latin typeface="Cambria Math"/>
                      </a:rPr>
                      <m:t>rozhran</m:t>
                    </m:r>
                    <m:r>
                      <a:rPr lang="sk-SK" sz="1800" b="0" i="0" smtClean="0">
                        <a:latin typeface="Cambria Math"/>
                      </a:rPr>
                      <m:t>í </m:t>
                    </m:r>
                    <m:r>
                      <m:rPr>
                        <m:sty m:val="p"/>
                      </m:rPr>
                      <a:rPr lang="sk-SK" sz="1800" b="0" i="0" smtClean="0">
                        <a:latin typeface="Cambria Math"/>
                      </a:rPr>
                      <m:t>medzi</m:t>
                    </m:r>
                    <m:r>
                      <a:rPr lang="sk-SK" sz="18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sk-SK" sz="1800" b="0" i="0" smtClean="0">
                        <a:latin typeface="Cambria Math"/>
                      </a:rPr>
                      <m:t>pevnou</m:t>
                    </m:r>
                    <m:r>
                      <a:rPr lang="sk-SK" sz="18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sk-SK" sz="1800" b="0" i="0" smtClean="0">
                        <a:latin typeface="Cambria Math"/>
                      </a:rPr>
                      <m:t>l</m:t>
                    </m:r>
                    <m:r>
                      <a:rPr lang="sk-SK" sz="1800" b="0" i="0" smtClean="0">
                        <a:latin typeface="Cambria Math"/>
                      </a:rPr>
                      <m:t>á</m:t>
                    </m:r>
                    <m:r>
                      <m:rPr>
                        <m:sty m:val="p"/>
                      </m:rPr>
                      <a:rPr lang="sk-SK" sz="1800" b="0" i="0" smtClean="0">
                        <a:latin typeface="Cambria Math"/>
                      </a:rPr>
                      <m:t>tkou</m:t>
                    </m:r>
                    <m:r>
                      <a:rPr lang="sk-SK" sz="18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sk-SK" sz="1800" b="0" i="0" smtClean="0">
                        <a:latin typeface="Cambria Math"/>
                      </a:rPr>
                      <m:t>a</m:t>
                    </m:r>
                    <m:r>
                      <a:rPr lang="sk-SK" sz="18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sk-SK" sz="1800" b="0" i="0" smtClean="0">
                        <a:latin typeface="Cambria Math"/>
                      </a:rPr>
                      <m:t>plynom</m:t>
                    </m:r>
                  </m:oMath>
                </a14:m>
                <a:endParaRPr lang="sk-SK" sz="1800" b="0" dirty="0" smtClean="0"/>
              </a:p>
              <a:p>
                <a:pPr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sk-SK" sz="1800" i="1">
                            <a:latin typeface="Cambria Math"/>
                          </a:rPr>
                        </m:ctrlPr>
                      </m:sSubPr>
                      <m:e>
                        <m:r>
                          <a:rPr lang="sk-SK" sz="1800" i="1" smtClean="0">
                            <a:latin typeface="Cambria Math"/>
                            <a:ea typeface="Cambria Math"/>
                          </a:rPr>
                          <m:t>𝛾</m:t>
                        </m:r>
                      </m:e>
                      <m:sub>
                        <m:r>
                          <a:rPr lang="sk-SK" sz="1800" i="1">
                            <a:latin typeface="Cambria Math"/>
                          </a:rPr>
                          <m:t>𝑠</m:t>
                        </m:r>
                        <m:r>
                          <a:rPr lang="sk-SK" sz="1800" b="0" i="1" smtClean="0">
                            <a:latin typeface="Cambria Math"/>
                          </a:rPr>
                          <m:t>𝑙</m:t>
                        </m:r>
                      </m:sub>
                    </m:sSub>
                    <m:r>
                      <a:rPr lang="sk-SK" sz="1800" b="0" i="1" smtClean="0">
                        <a:latin typeface="Cambria Math"/>
                      </a:rPr>
                      <m:t> − </m:t>
                    </m:r>
                    <m:r>
                      <m:rPr>
                        <m:sty m:val="p"/>
                      </m:rPr>
                      <a:rPr lang="sk-SK" sz="1800">
                        <a:latin typeface="Cambria Math"/>
                      </a:rPr>
                      <m:t>povrchov</m:t>
                    </m:r>
                    <m:r>
                      <a:rPr lang="sk-SK" sz="1800">
                        <a:latin typeface="Cambria Math"/>
                      </a:rPr>
                      <m:t>é </m:t>
                    </m:r>
                    <m:r>
                      <m:rPr>
                        <m:sty m:val="p"/>
                      </m:rPr>
                      <a:rPr lang="sk-SK" sz="1800">
                        <a:latin typeface="Cambria Math"/>
                      </a:rPr>
                      <m:t>nap</m:t>
                    </m:r>
                    <m:r>
                      <a:rPr lang="sk-SK" sz="1800">
                        <a:latin typeface="Cambria Math"/>
                      </a:rPr>
                      <m:t>ä</m:t>
                    </m:r>
                    <m:r>
                      <m:rPr>
                        <m:sty m:val="p"/>
                      </m:rPr>
                      <a:rPr lang="sk-SK" sz="1800">
                        <a:latin typeface="Cambria Math"/>
                      </a:rPr>
                      <m:t>tie</m:t>
                    </m:r>
                    <m:r>
                      <a:rPr lang="sk-SK" sz="180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sk-SK" sz="1800">
                        <a:latin typeface="Cambria Math"/>
                      </a:rPr>
                      <m:t>na</m:t>
                    </m:r>
                    <m:r>
                      <a:rPr lang="sk-SK" sz="180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sk-SK" sz="1800">
                        <a:latin typeface="Cambria Math"/>
                      </a:rPr>
                      <m:t>rozhran</m:t>
                    </m:r>
                    <m:r>
                      <a:rPr lang="sk-SK" sz="1800">
                        <a:latin typeface="Cambria Math"/>
                      </a:rPr>
                      <m:t>í </m:t>
                    </m:r>
                    <m:r>
                      <m:rPr>
                        <m:sty m:val="p"/>
                      </m:rPr>
                      <a:rPr lang="sk-SK" sz="1800">
                        <a:latin typeface="Cambria Math"/>
                      </a:rPr>
                      <m:t>medzi</m:t>
                    </m:r>
                    <m:r>
                      <a:rPr lang="sk-SK" sz="1800">
                        <a:latin typeface="Cambria Math"/>
                      </a:rPr>
                      <m:t> </m:t>
                    </m:r>
                  </m:oMath>
                </a14:m>
                <a:r>
                  <a:rPr lang="sk-SK" sz="1800" dirty="0" smtClean="0"/>
                  <a:t> pevnou látkou a kvapalinou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sk-SK" sz="1800" i="1">
                            <a:latin typeface="Cambria Math"/>
                          </a:rPr>
                        </m:ctrlPr>
                      </m:sSubPr>
                      <m:e>
                        <m:r>
                          <a:rPr lang="sk-SK" sz="1800" i="1" smtClean="0">
                            <a:latin typeface="Cambria Math"/>
                            <a:ea typeface="Cambria Math"/>
                          </a:rPr>
                          <m:t>𝛾</m:t>
                        </m:r>
                      </m:e>
                      <m:sub>
                        <m:r>
                          <a:rPr lang="sk-SK" sz="1800" b="0" i="1" smtClean="0">
                            <a:latin typeface="Cambria Math"/>
                            <a:ea typeface="Cambria Math"/>
                          </a:rPr>
                          <m:t>𝑙𝑔</m:t>
                        </m:r>
                      </m:sub>
                    </m:sSub>
                    <m:r>
                      <a:rPr lang="sk-SK" sz="1800" b="0" i="1" smtClean="0">
                        <a:latin typeface="Cambria Math"/>
                      </a:rPr>
                      <m:t> −</m:t>
                    </m:r>
                    <m:r>
                      <a:rPr lang="sk-SK" sz="1800" i="1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sk-SK" sz="1800">
                        <a:latin typeface="Cambria Math"/>
                      </a:rPr>
                      <m:t>povrchov</m:t>
                    </m:r>
                    <m:r>
                      <a:rPr lang="sk-SK" sz="1800">
                        <a:latin typeface="Cambria Math"/>
                      </a:rPr>
                      <m:t>é </m:t>
                    </m:r>
                    <m:r>
                      <m:rPr>
                        <m:sty m:val="p"/>
                      </m:rPr>
                      <a:rPr lang="sk-SK" sz="1800">
                        <a:latin typeface="Cambria Math"/>
                      </a:rPr>
                      <m:t>nap</m:t>
                    </m:r>
                    <m:r>
                      <a:rPr lang="sk-SK" sz="1800">
                        <a:latin typeface="Cambria Math"/>
                      </a:rPr>
                      <m:t>ä</m:t>
                    </m:r>
                    <m:r>
                      <m:rPr>
                        <m:sty m:val="p"/>
                      </m:rPr>
                      <a:rPr lang="sk-SK" sz="1800">
                        <a:latin typeface="Cambria Math"/>
                      </a:rPr>
                      <m:t>tie</m:t>
                    </m:r>
                    <m:r>
                      <a:rPr lang="sk-SK" sz="180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sk-SK" sz="1800">
                        <a:latin typeface="Cambria Math"/>
                      </a:rPr>
                      <m:t>na</m:t>
                    </m:r>
                    <m:r>
                      <a:rPr lang="sk-SK" sz="180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sk-SK" sz="1800">
                        <a:latin typeface="Cambria Math"/>
                      </a:rPr>
                      <m:t>rozhran</m:t>
                    </m:r>
                    <m:r>
                      <a:rPr lang="sk-SK" sz="1800">
                        <a:latin typeface="Cambria Math"/>
                      </a:rPr>
                      <m:t>í </m:t>
                    </m:r>
                    <m:r>
                      <m:rPr>
                        <m:sty m:val="p"/>
                      </m:rPr>
                      <a:rPr lang="sk-SK" sz="1800">
                        <a:latin typeface="Cambria Math"/>
                      </a:rPr>
                      <m:t>medzi</m:t>
                    </m:r>
                  </m:oMath>
                </a14:m>
                <a:r>
                  <a:rPr lang="sk-SK" sz="1800" dirty="0" smtClean="0"/>
                  <a:t> kvapalinou a plynom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sk-SK" sz="1800" i="1">
                        <a:latin typeface="Cambria Math"/>
                        <a:ea typeface="Cambria Math"/>
                      </a:rPr>
                      <m:t>𝜃</m:t>
                    </m:r>
                    <m:r>
                      <a:rPr lang="sk-SK" sz="1800" b="0" i="0" smtClean="0">
                        <a:latin typeface="Cambria Math"/>
                        <a:ea typeface="Cambria Math"/>
                      </a:rPr>
                      <m:t> −</m:t>
                    </m:r>
                    <m:r>
                      <m:rPr>
                        <m:sty m:val="p"/>
                      </m:rPr>
                      <a:rPr lang="sk-SK" sz="1800" b="0" i="0" smtClean="0">
                        <a:latin typeface="Cambria Math"/>
                        <a:ea typeface="Cambria Math"/>
                      </a:rPr>
                      <m:t>kontaktn</m:t>
                    </m:r>
                    <m:r>
                      <a:rPr lang="sk-SK" sz="1800" b="0" i="0" smtClean="0">
                        <a:latin typeface="Cambria Math"/>
                        <a:ea typeface="Cambria Math"/>
                      </a:rPr>
                      <m:t>ý </m:t>
                    </m:r>
                    <m:r>
                      <m:rPr>
                        <m:sty m:val="p"/>
                      </m:rPr>
                      <a:rPr lang="sk-SK" sz="1800" b="0" i="0" smtClean="0">
                        <a:latin typeface="Cambria Math"/>
                        <a:ea typeface="Cambria Math"/>
                      </a:rPr>
                      <m:t>uhol</m:t>
                    </m:r>
                  </m:oMath>
                </a14:m>
                <a:endParaRPr lang="sk-SK" sz="1800" dirty="0" smtClean="0"/>
              </a:p>
              <a:p>
                <a:endParaRPr lang="sk-SK" dirty="0" smtClean="0"/>
              </a:p>
              <a:p>
                <a:endParaRPr lang="sk-SK" dirty="0" smtClean="0"/>
              </a:p>
            </p:txBody>
          </p:sp>
        </mc:Choice>
        <mc:Fallback xmlns="">
          <p:sp>
            <p:nvSpPr>
              <p:cNvPr id="3" name="Zástupný symbol obsah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251520" y="1141062"/>
                <a:ext cx="8208912" cy="4873752"/>
              </a:xfrm>
              <a:blipFill rotWithShape="1">
                <a:blip r:embed="rId4"/>
                <a:stretch>
                  <a:fillRect l="-297" t="-1000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666" y="6224364"/>
            <a:ext cx="21240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787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Vytvorenie </a:t>
            </a:r>
            <a:r>
              <a:rPr lang="sk-SK" dirty="0" err="1" smtClean="0"/>
              <a:t>ultrahydrofóbnej</a:t>
            </a:r>
            <a:r>
              <a:rPr lang="sk-SK" dirty="0" smtClean="0"/>
              <a:t> vrstvy</a:t>
            </a:r>
            <a:br>
              <a:rPr lang="sk-SK" dirty="0" smtClean="0"/>
            </a:br>
            <a:r>
              <a:rPr lang="sk-SK" sz="2800" dirty="0" smtClean="0"/>
              <a:t>Ako možno zmeniť povrchové napätie</a:t>
            </a:r>
            <a:endParaRPr lang="sk-SK" sz="2800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k-SK" dirty="0" smtClean="0"/>
              <a:t>Teplota vody (vyššia teplota vody znižuje PN)</a:t>
            </a:r>
          </a:p>
          <a:p>
            <a:r>
              <a:rPr lang="sk-SK" dirty="0" err="1" smtClean="0"/>
              <a:t>Tenzidy</a:t>
            </a:r>
            <a:endParaRPr lang="sk-SK" dirty="0" smtClean="0"/>
          </a:p>
          <a:p>
            <a:endParaRPr lang="sk-SK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574642" y="278092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mtClean="0"/>
              <a:t>Ako dosiahneme vysoký kontaktný uhol? </a:t>
            </a:r>
            <a:endParaRPr lang="sk-SK" dirty="0"/>
          </a:p>
        </p:txBody>
      </p:sp>
      <p:sp>
        <p:nvSpPr>
          <p:cNvPr id="5" name="Zástupný symbol obsahu 2"/>
          <p:cNvSpPr txBox="1">
            <a:spLocks/>
          </p:cNvSpPr>
          <p:nvPr/>
        </p:nvSpPr>
        <p:spPr>
          <a:xfrm>
            <a:off x="574642" y="4071588"/>
            <a:ext cx="7467600" cy="276490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mtClean="0"/>
              <a:t>Kontaktný uhol sa dá upraviť zmenou povrchového napätia</a:t>
            </a:r>
          </a:p>
          <a:p>
            <a:r>
              <a:rPr lang="sk-SK" smtClean="0"/>
              <a:t>V priemysle sa využíva napr. korónový výboj, plazma, úprava plameňom, nanočastice, mechanická abrázia, chemická úprava, gama žiarenie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6301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využitie</a:t>
            </a:r>
            <a:br>
              <a:rPr lang="sk-SK" dirty="0" smtClean="0"/>
            </a:br>
            <a:r>
              <a:rPr lang="sk-SK" sz="2800" dirty="0" smtClean="0"/>
              <a:t>Čistenie ultrazvukom</a:t>
            </a:r>
            <a:endParaRPr lang="sk-SK" sz="2800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k-SK" dirty="0"/>
              <a:t>vysokofrekvenčné zvukové vlnenie, ktoré vytvára špeciálny </a:t>
            </a:r>
            <a:r>
              <a:rPr lang="sk-SK" dirty="0" smtClean="0"/>
              <a:t>oscilátor</a:t>
            </a:r>
          </a:p>
          <a:p>
            <a:r>
              <a:rPr lang="sk-SK" dirty="0"/>
              <a:t>V čistiacom roztoku sa ultrazvuk šíri pozdĺžnym smerom ako </a:t>
            </a:r>
            <a:r>
              <a:rPr lang="sk-SK" dirty="0" smtClean="0"/>
              <a:t>pozdĺžne vlnenie</a:t>
            </a:r>
          </a:p>
          <a:p>
            <a:r>
              <a:rPr lang="sk-SK" dirty="0" smtClean="0"/>
              <a:t>V dôsledku tlakového kmitania vzniká množstvo podtlakových bubliniek, kt. uvoľňujú pri rozpade energiu</a:t>
            </a:r>
          </a:p>
          <a:p>
            <a:r>
              <a:rPr lang="sk-SK" dirty="0" smtClean="0"/>
              <a:t>Najlepšia účinnosť: 20 a 40 kHz</a:t>
            </a:r>
          </a:p>
          <a:p>
            <a:r>
              <a:rPr lang="sk-SK" dirty="0" smtClean="0"/>
              <a:t>Najlepšia teplota: 50-70 °C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3878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Kedy to nefunguje?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4067944" y="1600200"/>
            <a:ext cx="3856856" cy="4637112"/>
          </a:xfrm>
        </p:spPr>
        <p:txBody>
          <a:bodyPr/>
          <a:lstStyle/>
          <a:p>
            <a:r>
              <a:rPr lang="sk-SK" dirty="0" err="1" smtClean="0"/>
              <a:t>Faradayov</a:t>
            </a:r>
            <a:r>
              <a:rPr lang="sk-SK" dirty="0" smtClean="0"/>
              <a:t> prah – kritická hodnota vibrácií povrchu (</a:t>
            </a:r>
            <a:r>
              <a:rPr lang="sk-SK" dirty="0" err="1" smtClean="0"/>
              <a:t>Faradayove</a:t>
            </a:r>
            <a:r>
              <a:rPr lang="sk-SK" dirty="0" smtClean="0"/>
              <a:t> vlny – frekvencia kmitania: f/2)(možné eliminovať veľkou nádobou)</a:t>
            </a:r>
            <a:endParaRPr lang="sk-SK" dirty="0"/>
          </a:p>
        </p:txBody>
      </p:sp>
      <p:pic>
        <p:nvPicPr>
          <p:cNvPr id="1026" name="Picture 2" descr="http://www.physics.utoronto.ca/~nonlin/gifs/baby30hz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3312368" cy="331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31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Ovplyvňujúce parametre</a:t>
            </a:r>
            <a:endParaRPr lang="sk-SK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symbol obsahu 2"/>
              <p:cNvSpPr>
                <a:spLocks noGrp="1"/>
              </p:cNvSpPr>
              <p:nvPr>
                <p:ph sz="quarter"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sk-SK" dirty="0" smtClean="0"/>
                  <a:t>Mydlový povrch</a:t>
                </a:r>
              </a:p>
              <a:p>
                <a:r>
                  <a:rPr lang="sk-SK" dirty="0" smtClean="0"/>
                  <a:t>Viskózne sily vo vnútri kvapky</a:t>
                </a:r>
              </a:p>
              <a:p>
                <a:r>
                  <a:rPr lang="sk-SK" dirty="0" smtClean="0"/>
                  <a:t>Obklopujúci vzduch</a:t>
                </a:r>
              </a:p>
              <a:p>
                <a:r>
                  <a:rPr lang="sk-SK" dirty="0" smtClean="0"/>
                  <a:t>Gravitačné zrýchlenie g</a:t>
                </a:r>
              </a:p>
              <a:p>
                <a:r>
                  <a:rPr lang="sk-SK" dirty="0" smtClean="0"/>
                  <a:t>Polomer kvapky R</a:t>
                </a:r>
                <a:r>
                  <a:rPr lang="sk-SK" sz="1700" dirty="0" smtClean="0"/>
                  <a:t>0</a:t>
                </a:r>
                <a:r>
                  <a:rPr lang="sk-SK" dirty="0" smtClean="0"/>
                  <a:t> a rýchlosť dopadu v</a:t>
                </a:r>
              </a:p>
              <a:p>
                <a:r>
                  <a:rPr lang="sk-SK" dirty="0" smtClean="0"/>
                  <a:t>Hustota roztoku </a:t>
                </a:r>
              </a:p>
              <a:p>
                <a:r>
                  <a:rPr lang="sk-SK" dirty="0" smtClean="0"/>
                  <a:t>Dynamická viskozita</a:t>
                </a:r>
              </a:p>
              <a:p>
                <a:r>
                  <a:rPr lang="sk-SK" dirty="0" smtClean="0"/>
                  <a:t>Povrchové napätie</a:t>
                </a:r>
              </a:p>
              <a:p>
                <a:r>
                  <a:rPr lang="sk-SK" dirty="0" smtClean="0"/>
                  <a:t>To vedie k trom bezrozmerným hodnotám</a:t>
                </a:r>
              </a:p>
              <a:p>
                <a:r>
                  <a:rPr lang="sk-SK" dirty="0" err="1" smtClean="0"/>
                  <a:t>Weberove</a:t>
                </a:r>
                <a:r>
                  <a:rPr lang="sk-SK" dirty="0" smtClean="0"/>
                  <a:t> číslo</a:t>
                </a:r>
                <a:r>
                  <a:rPr lang="sk-SK" dirty="0" smtClean="0"/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k-SK" b="1" i="1"/>
                        </m:ctrlPr>
                      </m:sSubPr>
                      <m:e>
                        <m:r>
                          <a:rPr lang="sk-SK" b="1" i="1" smtClean="0">
                            <a:latin typeface="Cambria Math"/>
                          </a:rPr>
                          <m:t> </m:t>
                        </m:r>
                        <m:r>
                          <a:rPr lang="sk-SK" b="1" i="1"/>
                          <m:t>𝑾</m:t>
                        </m:r>
                      </m:e>
                      <m:sub>
                        <m:r>
                          <a:rPr lang="sk-SK" b="1" i="1"/>
                          <m:t>𝒆</m:t>
                        </m:r>
                      </m:sub>
                    </m:sSub>
                    <m:r>
                      <a:rPr lang="sk-SK" b="1" i="1"/>
                      <m:t>=</m:t>
                    </m:r>
                    <m:r>
                      <a:rPr lang="sk-SK" b="1" i="1"/>
                      <m:t>𝝆</m:t>
                    </m:r>
                    <m:sSub>
                      <m:sSubPr>
                        <m:ctrlPr>
                          <a:rPr lang="sk-SK" b="1" i="1"/>
                        </m:ctrlPr>
                      </m:sSubPr>
                      <m:e>
                        <m:r>
                          <a:rPr lang="sk-SK" b="1" i="1"/>
                          <m:t>𝑹</m:t>
                        </m:r>
                      </m:e>
                      <m:sub>
                        <m:r>
                          <a:rPr lang="sk-SK" b="1" i="1"/>
                          <m:t>𝟎</m:t>
                        </m:r>
                      </m:sub>
                    </m:sSub>
                    <m:sSubSup>
                      <m:sSubSupPr>
                        <m:ctrlPr>
                          <a:rPr lang="sk-SK" b="1" i="1"/>
                        </m:ctrlPr>
                      </m:sSubSupPr>
                      <m:e>
                        <m:r>
                          <a:rPr lang="sk-SK" b="1" i="1"/>
                          <m:t>𝑽</m:t>
                        </m:r>
                      </m:e>
                      <m:sub>
                        <m:r>
                          <a:rPr lang="sk-SK" b="1" i="1"/>
                          <m:t>𝒊𝒏</m:t>
                        </m:r>
                      </m:sub>
                      <m:sup>
                        <m:r>
                          <a:rPr lang="sk-SK" b="1" i="1"/>
                          <m:t>𝟐</m:t>
                        </m:r>
                      </m:sup>
                    </m:sSubSup>
                    <m:r>
                      <a:rPr lang="sk-SK" b="1" i="1"/>
                      <m:t>/</m:t>
                    </m:r>
                    <m:r>
                      <a:rPr lang="sk-SK" b="1" i="1" smtClean="0">
                        <a:latin typeface="Cambria Math"/>
                        <a:ea typeface="Cambria Math"/>
                      </a:rPr>
                      <m:t>𝜸</m:t>
                    </m:r>
                  </m:oMath>
                </a14:m>
                <a:endParaRPr lang="sk-SK" b="1" dirty="0"/>
              </a:p>
              <a:p>
                <a:endParaRPr lang="sk-SK" dirty="0" smtClean="0"/>
              </a:p>
              <a:p>
                <a:r>
                  <a:rPr lang="sk-SK" dirty="0" err="1" smtClean="0"/>
                  <a:t>Bondovo</a:t>
                </a:r>
                <a:r>
                  <a:rPr lang="sk-SK" dirty="0" smtClean="0"/>
                  <a:t> </a:t>
                </a:r>
                <a:r>
                  <a:rPr lang="sk-SK" dirty="0" smtClean="0"/>
                  <a:t>číslo         </a:t>
                </a:r>
                <a:r>
                  <a:rPr lang="sk-SK" b="1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k-SK" b="1" i="1"/>
                        </m:ctrlPr>
                      </m:sSubPr>
                      <m:e>
                        <m:r>
                          <a:rPr lang="sk-SK" b="1" i="1"/>
                          <m:t>𝑩</m:t>
                        </m:r>
                      </m:e>
                      <m:sub>
                        <m:r>
                          <a:rPr lang="sk-SK" b="1" i="1"/>
                          <m:t>𝒐</m:t>
                        </m:r>
                      </m:sub>
                    </m:sSub>
                    <m:r>
                      <a:rPr lang="sk-SK" b="1" i="1"/>
                      <m:t>=</m:t>
                    </m:r>
                    <m:r>
                      <a:rPr lang="sk-SK" b="1" i="1"/>
                      <m:t>𝝆</m:t>
                    </m:r>
                    <m:r>
                      <a:rPr lang="sk-SK" b="1" i="1"/>
                      <m:t>𝒈</m:t>
                    </m:r>
                    <m:sSubSup>
                      <m:sSubSupPr>
                        <m:ctrlPr>
                          <a:rPr lang="sk-SK" b="1" i="1"/>
                        </m:ctrlPr>
                      </m:sSubSupPr>
                      <m:e>
                        <m:r>
                          <a:rPr lang="sk-SK" b="1" i="1"/>
                          <m:t>𝑹</m:t>
                        </m:r>
                      </m:e>
                      <m:sub>
                        <m:r>
                          <a:rPr lang="sk-SK" b="1" i="1"/>
                          <m:t>𝟎</m:t>
                        </m:r>
                      </m:sub>
                      <m:sup>
                        <m:r>
                          <a:rPr lang="sk-SK" b="1" i="1"/>
                          <m:t>𝟐</m:t>
                        </m:r>
                      </m:sup>
                    </m:sSubSup>
                    <m:r>
                      <a:rPr lang="sk-SK" b="1" i="1"/>
                      <m:t>/</m:t>
                    </m:r>
                    <m:r>
                      <a:rPr lang="sk-SK" b="1" i="1" smtClean="0">
                        <a:latin typeface="Cambria Math"/>
                        <a:ea typeface="Cambria Math"/>
                      </a:rPr>
                      <m:t>𝜸</m:t>
                    </m:r>
                  </m:oMath>
                </a14:m>
                <a:endParaRPr lang="sk-SK" b="1" dirty="0"/>
              </a:p>
              <a:p>
                <a:endParaRPr lang="sk-SK" dirty="0" smtClean="0"/>
              </a:p>
              <a:p>
                <a:r>
                  <a:rPr lang="sk-SK" dirty="0" err="1" smtClean="0"/>
                  <a:t>Ohnesorgovo</a:t>
                </a:r>
                <a:r>
                  <a:rPr lang="sk-SK" dirty="0" smtClean="0"/>
                  <a:t> </a:t>
                </a:r>
                <a:r>
                  <a:rPr lang="sk-SK" dirty="0" smtClean="0"/>
                  <a:t>číslo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k-SK" b="1" i="1"/>
                        </m:ctrlPr>
                      </m:sSubPr>
                      <m:e>
                        <m:r>
                          <a:rPr lang="sk-SK" b="1" i="1"/>
                          <m:t>𝑶</m:t>
                        </m:r>
                      </m:e>
                      <m:sub>
                        <m:r>
                          <a:rPr lang="sk-SK" b="1" i="1"/>
                          <m:t>𝒉</m:t>
                        </m:r>
                      </m:sub>
                    </m:sSub>
                    <m:r>
                      <a:rPr lang="sk-SK" b="1" i="1"/>
                      <m:t>=</m:t>
                    </m:r>
                    <m:r>
                      <a:rPr lang="sk-SK" b="1" i="1"/>
                      <m:t>𝝁</m:t>
                    </m:r>
                    <m:sSup>
                      <m:sSupPr>
                        <m:ctrlPr>
                          <a:rPr lang="sk-SK" b="1" i="1"/>
                        </m:ctrlPr>
                      </m:sSupPr>
                      <m:e>
                        <m:r>
                          <a:rPr lang="sk-SK" b="1" i="1"/>
                          <m:t>(</m:t>
                        </m:r>
                        <m:r>
                          <a:rPr lang="sk-SK" b="1" i="1"/>
                          <m:t>𝜸𝝆</m:t>
                        </m:r>
                        <m:sSub>
                          <m:sSubPr>
                            <m:ctrlPr>
                              <a:rPr lang="sk-SK" b="1" i="1"/>
                            </m:ctrlPr>
                          </m:sSubPr>
                          <m:e>
                            <m:r>
                              <a:rPr lang="sk-SK" b="1" i="1"/>
                              <m:t>𝑹</m:t>
                            </m:r>
                          </m:e>
                          <m:sub>
                            <m:r>
                              <a:rPr lang="sk-SK" b="1" i="1"/>
                              <m:t>𝟎</m:t>
                            </m:r>
                          </m:sub>
                        </m:sSub>
                        <m:r>
                          <a:rPr lang="sk-SK" b="1" i="1"/>
                          <m:t>)</m:t>
                        </m:r>
                      </m:e>
                      <m:sup>
                        <m:r>
                          <a:rPr lang="sk-SK" b="1" i="1"/>
                          <m:t>−</m:t>
                        </m:r>
                        <m:r>
                          <a:rPr lang="sk-SK" b="1" i="1"/>
                          <m:t>𝟏</m:t>
                        </m:r>
                        <m:r>
                          <a:rPr lang="sk-SK" b="1" i="1"/>
                          <m:t>/</m:t>
                        </m:r>
                        <m:r>
                          <a:rPr lang="sk-SK" b="1" i="1"/>
                          <m:t>𝟐</m:t>
                        </m:r>
                      </m:sup>
                    </m:sSup>
                  </m:oMath>
                </a14:m>
                <a:endParaRPr lang="sk-SK" b="1" dirty="0"/>
              </a:p>
              <a:p>
                <a:endParaRPr lang="sk-SK" dirty="0"/>
              </a:p>
            </p:txBody>
          </p:sp>
        </mc:Choice>
        <mc:Fallback>
          <p:sp>
            <p:nvSpPr>
              <p:cNvPr id="3" name="Zástupný symbol obsah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 rotWithShape="1">
                <a:blip r:embed="rId2"/>
                <a:stretch>
                  <a:fillRect l="-82" t="-1877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319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Inak...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539552" y="1628800"/>
            <a:ext cx="7467600" cy="4873752"/>
          </a:xfrm>
        </p:spPr>
        <p:txBody>
          <a:bodyPr/>
          <a:lstStyle/>
          <a:p>
            <a:r>
              <a:rPr lang="sk-SK" dirty="0" smtClean="0"/>
              <a:t>Dynamiku ovplyvňuje vrstva medzi kvapkou a mydlovým povrchom (okolitý vzduch má zanedbateľný vplyv)</a:t>
            </a:r>
          </a:p>
          <a:p>
            <a:r>
              <a:rPr lang="sk-SK" dirty="0" smtClean="0"/>
              <a:t>Ak mydlový povrch kmitá vertikálne, uvažujeme nové parametre</a:t>
            </a:r>
          </a:p>
          <a:p>
            <a:pPr lvl="1"/>
            <a:r>
              <a:rPr lang="sk-SK" dirty="0" smtClean="0"/>
              <a:t>Frekvencia f</a:t>
            </a:r>
          </a:p>
          <a:p>
            <a:pPr lvl="1"/>
            <a:r>
              <a:rPr lang="sk-SK" dirty="0" smtClean="0"/>
              <a:t>Rýchlosť </a:t>
            </a:r>
            <a:r>
              <a:rPr lang="sk-SK" dirty="0" err="1" smtClean="0"/>
              <a:t>píkov</a:t>
            </a:r>
            <a:r>
              <a:rPr lang="sk-SK" dirty="0" smtClean="0"/>
              <a:t> </a:t>
            </a:r>
          </a:p>
          <a:p>
            <a:pPr marL="0" lvl="1" indent="0">
              <a:buNone/>
            </a:pPr>
            <a:r>
              <a:rPr lang="sk-SK" dirty="0" smtClean="0"/>
              <a:t>A z toho vyplývajúce nové bezrozmerné veličiny</a:t>
            </a:r>
          </a:p>
          <a:p>
            <a:pPr marL="0" lvl="1" indent="0">
              <a:buNone/>
            </a:pPr>
            <a:r>
              <a:rPr lang="sk-SK" dirty="0" smtClean="0"/>
              <a:t>Zrýchlenie mydlového povrchu </a:t>
            </a:r>
          </a:p>
          <a:p>
            <a:pPr marL="0" lvl="1" indent="0">
              <a:buNone/>
            </a:pPr>
            <a:r>
              <a:rPr lang="sk-SK" dirty="0" smtClean="0"/>
              <a:t>Pomer hnacieho uhlového zrýchlenia </a:t>
            </a:r>
          </a:p>
          <a:p>
            <a:pPr marL="365760" lvl="1" indent="0">
              <a:buNone/>
            </a:pPr>
            <a:r>
              <a:rPr lang="sk-SK" dirty="0"/>
              <a:t>a</a:t>
            </a:r>
            <a:r>
              <a:rPr lang="sk-SK" dirty="0" smtClean="0"/>
              <a:t> charakteristickej frekvencie kmitania kvapky</a:t>
            </a:r>
          </a:p>
          <a:p>
            <a:pPr marL="365760" lvl="1" indent="0">
              <a:buNone/>
            </a:pPr>
            <a:r>
              <a:rPr lang="sk-SK" dirty="0" smtClean="0"/>
              <a:t>VIBRAČNÉ ČÍSLO 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684" y="4797152"/>
            <a:ext cx="819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126" y="5229200"/>
            <a:ext cx="8191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390" y="6019644"/>
            <a:ext cx="1066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Obdĺžnik 3"/>
              <p:cNvSpPr/>
              <p:nvPr/>
            </p:nvSpPr>
            <p:spPr>
              <a:xfrm>
                <a:off x="6876256" y="5490436"/>
                <a:ext cx="2026324" cy="4588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k-SK" b="1" i="1"/>
                          </m:ctrlPr>
                        </m:sSubPr>
                        <m:e>
                          <m:r>
                            <a:rPr lang="sk-SK" b="1" i="1"/>
                            <m:t>𝝎</m:t>
                          </m:r>
                        </m:e>
                        <m:sub>
                          <m:r>
                            <a:rPr lang="sk-SK" b="1" i="1"/>
                            <m:t>𝑫</m:t>
                          </m:r>
                        </m:sub>
                      </m:sSub>
                      <m:r>
                        <a:rPr lang="sk-SK" b="1" i="1"/>
                        <m:t>=</m:t>
                      </m:r>
                      <m:sSup>
                        <m:sSupPr>
                          <m:ctrlPr>
                            <a:rPr lang="sk-SK" b="1" i="1"/>
                          </m:ctrlPr>
                        </m:sSupPr>
                        <m:e>
                          <m:r>
                            <a:rPr lang="sk-SK" b="1" i="1"/>
                            <m:t>(</m:t>
                          </m:r>
                          <m:r>
                            <a:rPr lang="sk-SK" b="1" i="1"/>
                            <m:t>𝜸</m:t>
                          </m:r>
                          <m:r>
                            <a:rPr lang="sk-SK" b="1" i="1"/>
                            <m:t>/</m:t>
                          </m:r>
                          <m:r>
                            <a:rPr lang="sk-SK" b="1" i="1"/>
                            <m:t>𝝆</m:t>
                          </m:r>
                          <m:sSubSup>
                            <m:sSubSupPr>
                              <m:ctrlPr>
                                <a:rPr lang="sk-SK" b="1" i="1"/>
                              </m:ctrlPr>
                            </m:sSubSupPr>
                            <m:e>
                              <m:r>
                                <a:rPr lang="sk-SK" b="1" i="1"/>
                                <m:t>𝑹</m:t>
                              </m:r>
                            </m:e>
                            <m:sub>
                              <m:r>
                                <a:rPr lang="sk-SK" b="1" i="1"/>
                                <m:t>𝟎</m:t>
                              </m:r>
                            </m:sub>
                            <m:sup>
                              <m:r>
                                <a:rPr lang="sk-SK" b="1" i="1"/>
                                <m:t>𝟑</m:t>
                              </m:r>
                            </m:sup>
                          </m:sSubSup>
                          <m:r>
                            <a:rPr lang="sk-SK" b="1" i="1"/>
                            <m:t>)</m:t>
                          </m:r>
                        </m:e>
                        <m:sup>
                          <m:r>
                            <a:rPr lang="sk-SK" b="1" i="1"/>
                            <m:t>𝟏</m:t>
                          </m:r>
                          <m:r>
                            <a:rPr lang="sk-SK" b="1" i="1"/>
                            <m:t>/</m:t>
                          </m:r>
                          <m:r>
                            <a:rPr lang="sk-SK" b="1" i="1"/>
                            <m:t>𝟐</m:t>
                          </m:r>
                        </m:sup>
                      </m:sSup>
                    </m:oMath>
                  </m:oMathPara>
                </a14:m>
                <a:endParaRPr lang="sk-SK" b="1" dirty="0"/>
              </a:p>
            </p:txBody>
          </p:sp>
        </mc:Choice>
        <mc:Fallback>
          <p:sp>
            <p:nvSpPr>
              <p:cNvPr id="4" name="Obdĺžnik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6256" y="5490436"/>
                <a:ext cx="2026324" cy="45884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742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70" y="548680"/>
            <a:ext cx="7962636" cy="3426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938" y="6021288"/>
            <a:ext cx="12382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669230" y="3789040"/>
            <a:ext cx="7467600" cy="2326531"/>
          </a:xfrm>
        </p:spPr>
        <p:txBody>
          <a:bodyPr>
            <a:normAutofit lnSpcReduction="10000"/>
          </a:bodyPr>
          <a:lstStyle/>
          <a:p>
            <a:r>
              <a:rPr lang="sk-SK" dirty="0" smtClean="0"/>
              <a:t>Vzduch medzi kvapkou a mydlovou vrstvou je vytláčaný von</a:t>
            </a:r>
          </a:p>
          <a:p>
            <a:r>
              <a:rPr lang="sk-SK" dirty="0" smtClean="0"/>
              <a:t>Vzduchová vrstva vytvára </a:t>
            </a:r>
            <a:r>
              <a:rPr lang="sk-SK" dirty="0" err="1" smtClean="0"/>
              <a:t>lubrigačnú</a:t>
            </a:r>
            <a:r>
              <a:rPr lang="sk-SK" dirty="0" smtClean="0"/>
              <a:t> silu F</a:t>
            </a:r>
            <a:r>
              <a:rPr lang="sk-SK" sz="1400" dirty="0" smtClean="0"/>
              <a:t>L</a:t>
            </a:r>
            <a:r>
              <a:rPr lang="sk-SK" dirty="0" smtClean="0"/>
              <a:t>, ktorá kompenzuje gravitačnú silu kvapky</a:t>
            </a:r>
          </a:p>
          <a:p>
            <a:r>
              <a:rPr lang="sk-SK" dirty="0" err="1"/>
              <a:t>e</a:t>
            </a:r>
            <a:r>
              <a:rPr lang="sk-SK" sz="1600" dirty="0" err="1" smtClean="0"/>
              <a:t>c</a:t>
            </a:r>
            <a:r>
              <a:rPr lang="sk-SK" dirty="0" err="1" smtClean="0"/>
              <a:t>-kritická</a:t>
            </a:r>
            <a:r>
              <a:rPr lang="sk-SK" dirty="0" smtClean="0"/>
              <a:t> hodnota hrúbky vzduchu </a:t>
            </a:r>
          </a:p>
          <a:p>
            <a:r>
              <a:rPr lang="sk-SK" dirty="0" smtClean="0"/>
              <a:t>Pre 1mm kvapky je to 1 mikrometer hrúbka</a:t>
            </a:r>
            <a:endParaRPr lang="sk-SK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237312"/>
            <a:ext cx="13335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06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NIEČO NAVYŠE</a:t>
            </a:r>
            <a:br>
              <a:rPr lang="sk-SK" dirty="0" smtClean="0"/>
            </a:b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Ďalej preskúmajte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k-SK" dirty="0" smtClean="0"/>
              <a:t>Tunelový efekt</a:t>
            </a:r>
          </a:p>
          <a:p>
            <a:r>
              <a:rPr lang="sk-SK" dirty="0" smtClean="0"/>
              <a:t>Po náraze „chodiacich“ kvapôčok vzniknú nové vlny, kde časť sa šíri ďalej a časť sa odráža</a:t>
            </a:r>
          </a:p>
          <a:p>
            <a:endParaRPr lang="sk-SK" dirty="0"/>
          </a:p>
          <a:p>
            <a:r>
              <a:rPr lang="sk-SK" dirty="0" smtClean="0"/>
              <a:t>Pri vysokej </a:t>
            </a:r>
            <a:r>
              <a:rPr lang="sk-SK" dirty="0" smtClean="0"/>
              <a:t>amplitúde sa kvapky generujú samé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4623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Hysterézia</a:t>
            </a:r>
            <a:r>
              <a:rPr lang="sk-SK" dirty="0" smtClean="0"/>
              <a:t> kontaktného uhla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sk-SK" dirty="0"/>
              <a:t>Kvapka kvapaliny na pevnom povrchu sa v niektorých prípadoch nespráva podľa </a:t>
            </a:r>
            <a:r>
              <a:rPr lang="sk-SK" dirty="0" err="1"/>
              <a:t>Youngovej</a:t>
            </a:r>
            <a:r>
              <a:rPr lang="sk-SK" dirty="0"/>
              <a:t> </a:t>
            </a:r>
            <a:r>
              <a:rPr lang="sk-SK" dirty="0" smtClean="0"/>
              <a:t>rovnice</a:t>
            </a:r>
          </a:p>
          <a:p>
            <a:r>
              <a:rPr lang="sk-SK" dirty="0" smtClean="0"/>
              <a:t>Namiesto </a:t>
            </a:r>
            <a:r>
              <a:rPr lang="sk-SK" dirty="0"/>
              <a:t>jediného kontaktného uhla, charakteristického pre určitý materiál, </a:t>
            </a:r>
            <a:r>
              <a:rPr lang="sk-SK" dirty="0" smtClean="0"/>
              <a:t>je </a:t>
            </a:r>
            <a:r>
              <a:rPr lang="sk-SK" dirty="0"/>
              <a:t>väčšinou daný rozsah povolených kontaktných uhlov. Rozdiel medzi teóriou a praxou je dôsledkom neideálnej povahy reálnych </a:t>
            </a:r>
            <a:r>
              <a:rPr lang="sk-SK" dirty="0" smtClean="0"/>
              <a:t>povrchov</a:t>
            </a:r>
          </a:p>
          <a:p>
            <a:r>
              <a:rPr lang="sk-SK" dirty="0" smtClean="0"/>
              <a:t>Rozdiel medzi postupujúcim a ustupujúcim kontaktným uhlom</a:t>
            </a:r>
          </a:p>
          <a:p>
            <a:r>
              <a:rPr lang="sk-SK" dirty="0" err="1" smtClean="0"/>
              <a:t>Hysterézia</a:t>
            </a:r>
            <a:r>
              <a:rPr lang="sk-SK" dirty="0" smtClean="0"/>
              <a:t> kontaktného uhlu je pripisovaná drsnosti povrchu a chemickej heterogenite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085184"/>
            <a:ext cx="15049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279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Hysterézia</a:t>
            </a:r>
            <a:r>
              <a:rPr lang="sk-SK" dirty="0" smtClean="0"/>
              <a:t> kontaktného uhla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1468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dirty="0" smtClean="0"/>
              <a:t>Nižšia </a:t>
            </a:r>
            <a:r>
              <a:rPr lang="sk-SK" dirty="0" err="1" smtClean="0"/>
              <a:t>hysterézia</a:t>
            </a:r>
            <a:r>
              <a:rPr lang="sk-SK" dirty="0" smtClean="0"/>
              <a:t> zodpovedá zvýšenej schopnosti kvapky vody pohybovať sa po povrchu (</a:t>
            </a:r>
            <a:r>
              <a:rPr lang="sk-SK" dirty="0" err="1" smtClean="0"/>
              <a:t>superhydrofóbne</a:t>
            </a:r>
            <a:r>
              <a:rPr lang="sk-SK" dirty="0" smtClean="0"/>
              <a:t> materiály)</a:t>
            </a:r>
          </a:p>
          <a:p>
            <a:pPr marL="0" indent="0">
              <a:buNone/>
            </a:pPr>
            <a:endParaRPr lang="sk-SK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609600" y="278092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dirty="0" smtClean="0"/>
              <a:t>Pohyb kvapky</a:t>
            </a:r>
            <a:endParaRPr lang="sk-SK" dirty="0"/>
          </a:p>
        </p:txBody>
      </p:sp>
      <p:sp>
        <p:nvSpPr>
          <p:cNvPr id="6" name="Zástupný symbol obsahu 2"/>
          <p:cNvSpPr txBox="1">
            <a:spLocks/>
          </p:cNvSpPr>
          <p:nvPr/>
        </p:nvSpPr>
        <p:spPr>
          <a:xfrm>
            <a:off x="609600" y="4437112"/>
            <a:ext cx="7467600" cy="2232248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sk-SK" dirty="0" smtClean="0"/>
              <a:t>Posuvný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 smtClean="0"/>
              <a:t>Rotačný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 smtClean="0"/>
              <a:t>Kombinácia posuvného a rotačného</a:t>
            </a:r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Posun </a:t>
            </a:r>
            <a:r>
              <a:rPr lang="sk-SK" dirty="0"/>
              <a:t>je zapríčinený výmenou medzifázových molekúl s molekulami vody v blízkosti povrchu. </a:t>
            </a:r>
          </a:p>
          <a:p>
            <a:pPr>
              <a:buFont typeface="Arial" panose="020B0604020202020204" pitchFamily="34" charset="0"/>
              <a:buChar char="•"/>
            </a:pPr>
            <a:endParaRPr lang="sk-SK" dirty="0" smtClean="0"/>
          </a:p>
          <a:p>
            <a:pPr marL="0" indent="0">
              <a:buFont typeface="Wingdings"/>
              <a:buNone/>
            </a:pPr>
            <a:endParaRPr lang="sk-SK" dirty="0" smtClean="0"/>
          </a:p>
          <a:p>
            <a:pPr marL="0" indent="0">
              <a:buFont typeface="Wingdings"/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6279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2752" y="-306288"/>
            <a:ext cx="7467600" cy="1143000"/>
          </a:xfrm>
        </p:spPr>
        <p:txBody>
          <a:bodyPr/>
          <a:lstStyle/>
          <a:p>
            <a:r>
              <a:rPr lang="sk-SK" dirty="0" smtClean="0"/>
              <a:t>ZADANIE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251520" y="908720"/>
            <a:ext cx="8003232" cy="285756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sk-SK" sz="3200" dirty="0">
                <a:latin typeface="Calibri" panose="020F0502020204030204" pitchFamily="34" charset="0"/>
              </a:rPr>
              <a:t>Postavte nádobu s </a:t>
            </a:r>
            <a:r>
              <a:rPr lang="sk-SK" sz="3200" b="1" dirty="0">
                <a:latin typeface="Calibri" panose="020F0502020204030204" pitchFamily="34" charset="0"/>
              </a:rPr>
              <a:t>mydlovou</a:t>
            </a:r>
            <a:r>
              <a:rPr lang="sk-SK" sz="3200" dirty="0">
                <a:latin typeface="Calibri" panose="020F0502020204030204" pitchFamily="34" charset="0"/>
              </a:rPr>
              <a:t> vodou na reproduktor alebo iný zdroj </a:t>
            </a:r>
            <a:r>
              <a:rPr lang="sk-SK" sz="3200" b="1" dirty="0">
                <a:latin typeface="Calibri" panose="020F0502020204030204" pitchFamily="34" charset="0"/>
              </a:rPr>
              <a:t>vibrácií</a:t>
            </a:r>
            <a:r>
              <a:rPr lang="sk-SK" sz="3200" dirty="0">
                <a:latin typeface="Calibri" panose="020F0502020204030204" pitchFamily="34" charset="0"/>
              </a:rPr>
              <a:t>. Pri vibráciách môžu malé kvapky na povrchu  </a:t>
            </a:r>
            <a:r>
              <a:rPr lang="sk-SK" sz="3200" b="1" dirty="0">
                <a:latin typeface="Calibri" panose="020F0502020204030204" pitchFamily="34" charset="0"/>
              </a:rPr>
              <a:t>zostať</a:t>
            </a:r>
            <a:r>
              <a:rPr lang="sk-SK" sz="3200" dirty="0">
                <a:latin typeface="Calibri" panose="020F0502020204030204" pitchFamily="34" charset="0"/>
              </a:rPr>
              <a:t> po dlhý čas. </a:t>
            </a:r>
            <a:r>
              <a:rPr lang="sk-SK" sz="3200" b="1" dirty="0">
                <a:latin typeface="Calibri" panose="020F0502020204030204" pitchFamily="34" charset="0"/>
              </a:rPr>
              <a:t>Preskúmajte</a:t>
            </a:r>
            <a:r>
              <a:rPr lang="sk-SK" sz="3200" dirty="0">
                <a:latin typeface="Calibri" panose="020F0502020204030204" pitchFamily="34" charset="0"/>
              </a:rPr>
              <a:t> a </a:t>
            </a:r>
            <a:r>
              <a:rPr lang="sk-SK" sz="3200" b="1" dirty="0">
                <a:latin typeface="Calibri" panose="020F0502020204030204" pitchFamily="34" charset="0"/>
              </a:rPr>
              <a:t>vysvetlite</a:t>
            </a:r>
            <a:r>
              <a:rPr lang="sk-SK" sz="3200" dirty="0">
                <a:latin typeface="Calibri" panose="020F0502020204030204" pitchFamily="34" charset="0"/>
              </a:rPr>
              <a:t> tento jav. </a:t>
            </a:r>
            <a:endParaRPr lang="sk-SK" sz="3200" dirty="0" smtClean="0"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endParaRPr lang="sk-SK" sz="3200" dirty="0"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5"/>
          <a:stretch/>
        </p:blipFill>
        <p:spPr bwMode="auto">
          <a:xfrm>
            <a:off x="251520" y="3574971"/>
            <a:ext cx="6768752" cy="294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316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Čo s úlohou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k-SK" dirty="0" smtClean="0"/>
              <a:t>Pokúsiť sa vytvoriť takýto materiál (najvhodnejší mydlový roztok)</a:t>
            </a:r>
          </a:p>
          <a:p>
            <a:r>
              <a:rPr lang="sk-SK" dirty="0" smtClean="0"/>
              <a:t>Meniť parametre mydlovej vody, rôzne </a:t>
            </a:r>
            <a:r>
              <a:rPr lang="sk-SK" dirty="0" err="1" smtClean="0"/>
              <a:t>tenzidy</a:t>
            </a:r>
            <a:endParaRPr lang="sk-SK" dirty="0" smtClean="0"/>
          </a:p>
          <a:p>
            <a:r>
              <a:rPr lang="sk-SK" dirty="0" smtClean="0"/>
              <a:t>Meniť veľkosť, rýchlosť, zloženie kvapky</a:t>
            </a:r>
          </a:p>
          <a:p>
            <a:r>
              <a:rPr lang="sk-SK" dirty="0" smtClean="0"/>
              <a:t>Meniť teplotu vody</a:t>
            </a:r>
          </a:p>
          <a:p>
            <a:r>
              <a:rPr lang="sk-SK" dirty="0" smtClean="0"/>
              <a:t>Meniť frekvenciu a amplitúdu</a:t>
            </a:r>
          </a:p>
          <a:p>
            <a:r>
              <a:rPr lang="sk-SK" dirty="0" smtClean="0"/>
              <a:t>Použiť kvapky iného materiálu (olej)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3302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800" dirty="0" smtClean="0"/>
              <a:t>Ďakujem </a:t>
            </a:r>
            <a:br>
              <a:rPr lang="sk-SK" sz="4800" dirty="0" smtClean="0"/>
            </a:br>
            <a:r>
              <a:rPr lang="sk-SK" sz="4800" dirty="0" smtClean="0"/>
              <a:t>za pozornosť</a:t>
            </a:r>
            <a:endParaRPr lang="sk-SK" sz="4800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2880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aparatúra</a:t>
            </a:r>
            <a:endParaRPr lang="sk-SK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7467600" cy="415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348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ter + Soap + Soun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0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339752" y="2780928"/>
            <a:ext cx="6172200" cy="3384376"/>
          </a:xfrm>
        </p:spPr>
        <p:txBody>
          <a:bodyPr>
            <a:normAutofit/>
          </a:bodyPr>
          <a:lstStyle/>
          <a:p>
            <a:r>
              <a:rPr lang="sk-SK" sz="3600" dirty="0" smtClean="0"/>
              <a:t>Ako je možné dosiahnuť takýto stav?</a:t>
            </a:r>
            <a:br>
              <a:rPr lang="sk-SK" sz="3600" dirty="0" smtClean="0"/>
            </a:br>
            <a:r>
              <a:rPr lang="sk-SK" sz="3600" dirty="0" smtClean="0"/>
              <a:t/>
            </a:r>
            <a:br>
              <a:rPr lang="sk-SK" sz="3600" dirty="0" smtClean="0"/>
            </a:br>
            <a:r>
              <a:rPr lang="sk-SK" sz="3600" dirty="0"/>
              <a:t/>
            </a:r>
            <a:br>
              <a:rPr lang="sk-SK" sz="3600" dirty="0"/>
            </a:br>
            <a:r>
              <a:rPr lang="sk-SK" sz="3600" dirty="0" smtClean="0"/>
              <a:t/>
            </a:r>
            <a:br>
              <a:rPr lang="sk-SK" sz="3600" dirty="0" smtClean="0"/>
            </a:br>
            <a:r>
              <a:rPr lang="sk-SK" sz="2800" dirty="0" smtClean="0"/>
              <a:t>Stretli sme sa už...</a:t>
            </a: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197894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hiking.sk/article/images/large/big_vodoodpudiva_upra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23" y="4272675"/>
            <a:ext cx="3371081" cy="252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HYDROFÓBNY POVRCH </a:t>
            </a:r>
            <a:br>
              <a:rPr lang="sk-SK" dirty="0" smtClean="0"/>
            </a:br>
            <a:r>
              <a:rPr lang="sk-SK" dirty="0" smtClean="0"/>
              <a:t>(vodu odpudivý)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611560" y="4181624"/>
            <a:ext cx="8286704" cy="648072"/>
          </a:xfrm>
        </p:spPr>
        <p:txBody>
          <a:bodyPr/>
          <a:lstStyle/>
          <a:p>
            <a:r>
              <a:rPr lang="sk-SK" dirty="0" smtClean="0"/>
              <a:t>Lotosový list				</a:t>
            </a:r>
            <a:r>
              <a:rPr lang="sk-SK" dirty="0" err="1" smtClean="0"/>
              <a:t>vodomil</a:t>
            </a:r>
            <a:endParaRPr lang="sk-SK" dirty="0"/>
          </a:p>
        </p:txBody>
      </p:sp>
      <p:sp>
        <p:nvSpPr>
          <p:cNvPr id="4" name="AutoShape 2" descr="http://hiking.sk/article/images/large/big_vodoodpudiva_upra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030" name="Picture 6" descr="http://autoprofishop.sk/obr/li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47" y="1556792"/>
            <a:ext cx="3514725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obsahu 2"/>
          <p:cNvSpPr txBox="1">
            <a:spLocks/>
          </p:cNvSpPr>
          <p:nvPr/>
        </p:nvSpPr>
        <p:spPr>
          <a:xfrm>
            <a:off x="3816772" y="5085184"/>
            <a:ext cx="4000872" cy="72008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err="1" smtClean="0"/>
              <a:t>Nano</a:t>
            </a:r>
            <a:r>
              <a:rPr lang="sk-SK" dirty="0" smtClean="0"/>
              <a:t> vrstvy</a:t>
            </a:r>
            <a:endParaRPr lang="sk-SK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1556792"/>
            <a:ext cx="3990024" cy="262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110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VODOODPUDIVÁ ÚPRAVA</a:t>
            </a:r>
            <a:br>
              <a:rPr lang="sk-SK" dirty="0" smtClean="0"/>
            </a:br>
            <a:r>
              <a:rPr lang="sk-SK" dirty="0" smtClean="0"/>
              <a:t>princíp fungovania</a:t>
            </a:r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obsahu 2"/>
              <p:cNvSpPr>
                <a:spLocks noGrp="1"/>
              </p:cNvSpPr>
              <p:nvPr>
                <p:ph sz="quarter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sk-SK" dirty="0" smtClean="0"/>
                  <a:t>funguje </a:t>
                </a:r>
                <a:r>
                  <a:rPr lang="sk-SK" dirty="0"/>
                  <a:t>na princípe modifikácie povrchových vlastností </a:t>
                </a:r>
                <a:r>
                  <a:rPr lang="sk-SK" dirty="0" smtClean="0"/>
                  <a:t>materiálu, medzi </a:t>
                </a:r>
                <a:r>
                  <a:rPr lang="sk-SK" dirty="0"/>
                  <a:t>ktoré patrí povrchové </a:t>
                </a:r>
                <a:r>
                  <a:rPr lang="sk-SK" dirty="0" smtClean="0"/>
                  <a:t>napätie</a:t>
                </a:r>
                <a:r>
                  <a:rPr lang="sk-SK" dirty="0"/>
                  <a:t> </a:t>
                </a:r>
                <a:r>
                  <a:rPr lang="sk-SK" dirty="0" smtClean="0"/>
                  <a:t>– </a:t>
                </a:r>
                <a:r>
                  <a:rPr lang="pl-PL" dirty="0" smtClean="0"/>
                  <a:t>sily pôsobiace </a:t>
                </a:r>
                <a:r>
                  <a:rPr lang="pl-PL" dirty="0"/>
                  <a:t>na okraj povrchovej </a:t>
                </a:r>
                <a:r>
                  <a:rPr lang="pl-PL" dirty="0" smtClean="0"/>
                  <a:t>blany</a:t>
                </a:r>
              </a:p>
              <a:p>
                <a:r>
                  <a:rPr lang="sk-SK" dirty="0"/>
                  <a:t>predstavuje silu s tendenciou zmenšovať povrch </a:t>
                </a:r>
                <a:r>
                  <a:rPr lang="sk-SK" dirty="0" smtClean="0"/>
                  <a:t>kvapaliny </a:t>
                </a:r>
                <a14:m>
                  <m:oMath xmlns:m="http://schemas.openxmlformats.org/officeDocument/2006/math">
                    <m:r>
                      <a:rPr lang="sk-SK" i="1" smtClean="0">
                        <a:latin typeface="Cambria Math"/>
                        <a:ea typeface="Cambria Math"/>
                      </a:rPr>
                      <m:t>𝛾</m:t>
                    </m:r>
                    <m:r>
                      <a:rPr lang="sk-SK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sk-SK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sk-SK" b="0" i="1" smtClean="0">
                            <a:latin typeface="Cambria Math"/>
                            <a:ea typeface="Cambria Math"/>
                          </a:rPr>
                          <m:t>𝐹</m:t>
                        </m:r>
                      </m:num>
                      <m:den>
                        <m:r>
                          <a:rPr lang="sk-SK" b="0" i="1" smtClean="0">
                            <a:latin typeface="Cambria Math"/>
                            <a:ea typeface="Cambria Math"/>
                          </a:rPr>
                          <m:t>2</m:t>
                        </m:r>
                        <m:r>
                          <a:rPr lang="sk-SK" b="0" i="1" smtClean="0">
                            <a:latin typeface="Cambria Math"/>
                            <a:ea typeface="Cambria Math"/>
                          </a:rPr>
                          <m:t>𝑙</m:t>
                        </m:r>
                      </m:den>
                    </m:f>
                  </m:oMath>
                </a14:m>
                <a:endParaRPr lang="sk-SK" dirty="0" smtClean="0"/>
              </a:p>
              <a:p>
                <a:pPr lvl="1"/>
                <a:r>
                  <a:rPr lang="sk-SK" dirty="0" smtClean="0"/>
                  <a:t>F - Sila pôsobiaca v povrchovej vrstve kvapaliny kolmo na jednotku dĺžky</a:t>
                </a:r>
                <a:endParaRPr lang="sk-SK" dirty="0"/>
              </a:p>
              <a:p>
                <a:pPr marL="0" indent="0">
                  <a:buNone/>
                </a:pPr>
                <a:endParaRPr lang="sk-SK" dirty="0" smtClean="0"/>
              </a:p>
              <a:p>
                <a:r>
                  <a:rPr lang="sk-SK" dirty="0" smtClean="0"/>
                  <a:t>S </a:t>
                </a:r>
                <a:r>
                  <a:rPr lang="sk-SK" dirty="0"/>
                  <a:t>povrchovým napätím ďalej súvisí kontaktný uhol a ten súvisí so zmáčaním </a:t>
                </a:r>
                <a:r>
                  <a:rPr lang="sk-SK" dirty="0" smtClean="0"/>
                  <a:t>povrchu</a:t>
                </a:r>
              </a:p>
              <a:p>
                <a:endParaRPr lang="sk-SK" dirty="0" smtClean="0"/>
              </a:p>
            </p:txBody>
          </p:sp>
        </mc:Choice>
        <mc:Fallback xmlns="">
          <p:sp>
            <p:nvSpPr>
              <p:cNvPr id="3" name="Zástupný symbol obsah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 rotWithShape="1">
                <a:blip r:embed="rId3"/>
                <a:stretch>
                  <a:fillRect l="-327" t="-1001" r="-1796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491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ZMÁČAVOSŤ POVRCHU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sk-SK" dirty="0" smtClean="0"/>
          </a:p>
          <a:p>
            <a:r>
              <a:rPr lang="sk-SK" dirty="0"/>
              <a:t>Miera </a:t>
            </a:r>
            <a:r>
              <a:rPr lang="sk-SK" dirty="0" err="1"/>
              <a:t>zmáčavosti</a:t>
            </a:r>
            <a:r>
              <a:rPr lang="sk-SK" dirty="0"/>
              <a:t> daného povrchu je daná veľkosťou plošnej hustoty jeho povrchovej energie </a:t>
            </a:r>
            <a:r>
              <a:rPr lang="sk-SK" dirty="0" smtClean="0"/>
              <a:t>(povrchového napätia)</a:t>
            </a:r>
            <a:r>
              <a:rPr lang="el-GR" dirty="0" smtClean="0"/>
              <a:t>, </a:t>
            </a:r>
            <a:r>
              <a:rPr lang="sk-SK" dirty="0"/>
              <a:t>ktorá sa prejavuje na veľkosti kontaktného uhla </a:t>
            </a:r>
            <a:r>
              <a:rPr lang="el-GR" dirty="0"/>
              <a:t>θ. </a:t>
            </a:r>
            <a:endParaRPr lang="sk-SK" dirty="0" smtClean="0"/>
          </a:p>
          <a:p>
            <a:r>
              <a:rPr lang="sk-SK" dirty="0" smtClean="0"/>
              <a:t>Čím </a:t>
            </a:r>
            <a:r>
              <a:rPr lang="sk-SK" dirty="0"/>
              <a:t>je povrch hydrofóbnejší, tým je plošná hustota jeho povrchovej energie </a:t>
            </a:r>
            <a:r>
              <a:rPr lang="sk-SK" dirty="0" smtClean="0"/>
              <a:t>menšia</a:t>
            </a:r>
          </a:p>
          <a:p>
            <a:r>
              <a:rPr lang="sk-SK" dirty="0" smtClean="0"/>
              <a:t>pre </a:t>
            </a:r>
            <a:r>
              <a:rPr lang="sk-SK" dirty="0"/>
              <a:t>kvapalinu je náročnejšie vytvoriť súvislú vrstvu na jeho povrchu, čo má za následok väčšie hodnoty kontaktného uhla </a:t>
            </a:r>
            <a:r>
              <a:rPr lang="el-GR" dirty="0"/>
              <a:t>θ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4432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5394610" y="2454424"/>
            <a:ext cx="3738054" cy="10206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sk-SK" dirty="0" smtClean="0"/>
              <a:t>&gt; </a:t>
            </a:r>
            <a:r>
              <a:rPr lang="sk-SK" dirty="0"/>
              <a:t>150°</a:t>
            </a:r>
            <a:endParaRPr lang="sk-SK" dirty="0" smtClean="0"/>
          </a:p>
          <a:p>
            <a:pPr marL="0" indent="0" algn="ctr">
              <a:buNone/>
            </a:pPr>
            <a:r>
              <a:rPr lang="sk-SK" dirty="0" err="1" smtClean="0"/>
              <a:t>ultra</a:t>
            </a:r>
            <a:r>
              <a:rPr lang="sk-SK" dirty="0" smtClean="0"/>
              <a:t> hydrofóbny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70376"/>
            <a:ext cx="8602885" cy="1784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2"/>
          <a:stretch/>
        </p:blipFill>
        <p:spPr bwMode="auto">
          <a:xfrm flipH="1">
            <a:off x="827581" y="3630836"/>
            <a:ext cx="7344818" cy="264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obsahu 2"/>
          <p:cNvSpPr txBox="1">
            <a:spLocks/>
          </p:cNvSpPr>
          <p:nvPr/>
        </p:nvSpPr>
        <p:spPr>
          <a:xfrm>
            <a:off x="2606495" y="2584748"/>
            <a:ext cx="3738054" cy="1020688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/>
              <a:buNone/>
            </a:pPr>
            <a:r>
              <a:rPr lang="sk-SK" dirty="0" smtClean="0"/>
              <a:t>&lt; 150° - 90° </a:t>
            </a:r>
          </a:p>
          <a:p>
            <a:pPr marL="0" indent="0" algn="ctr">
              <a:buFont typeface="Wingdings"/>
              <a:buNone/>
            </a:pPr>
            <a:r>
              <a:rPr lang="sk-SK" dirty="0" smtClean="0"/>
              <a:t>hydrofóbny</a:t>
            </a:r>
          </a:p>
        </p:txBody>
      </p:sp>
      <p:sp>
        <p:nvSpPr>
          <p:cNvPr id="9" name="Zástupný symbol obsahu 2"/>
          <p:cNvSpPr txBox="1">
            <a:spLocks/>
          </p:cNvSpPr>
          <p:nvPr/>
        </p:nvSpPr>
        <p:spPr>
          <a:xfrm>
            <a:off x="0" y="2610148"/>
            <a:ext cx="3738054" cy="1020688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/>
              <a:buNone/>
            </a:pPr>
            <a:r>
              <a:rPr lang="sk-SK" dirty="0" smtClean="0"/>
              <a:t>&lt; 90°</a:t>
            </a:r>
          </a:p>
          <a:p>
            <a:pPr marL="0" indent="0" algn="ctr">
              <a:buFont typeface="Wingdings"/>
              <a:buNone/>
            </a:pPr>
            <a:r>
              <a:rPr lang="sk-SK" dirty="0" err="1" smtClean="0"/>
              <a:t>hydrofilný</a:t>
            </a:r>
            <a:endParaRPr lang="sk-SK" dirty="0" smtClean="0"/>
          </a:p>
        </p:txBody>
      </p:sp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7467600" cy="670376"/>
          </a:xfrm>
        </p:spPr>
        <p:txBody>
          <a:bodyPr/>
          <a:lstStyle/>
          <a:p>
            <a:r>
              <a:rPr lang="sk-SK" dirty="0" smtClean="0"/>
              <a:t>ZMÁČAVOSŤ POVRCHU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4228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Zdobené">
  <a:themeElements>
    <a:clrScheme name="Slnovrat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Zdobené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Zdobené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5836</TotalTime>
  <Words>1195</Words>
  <Application>Microsoft Office PowerPoint</Application>
  <PresentationFormat>Prezentácia na obrazovke (4:3)</PresentationFormat>
  <Paragraphs>134</Paragraphs>
  <Slides>21</Slides>
  <Notes>8</Notes>
  <HiddenSlides>0</HiddenSlides>
  <MMClips>1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21</vt:i4>
      </vt:variant>
    </vt:vector>
  </HeadingPairs>
  <TitlesOfParts>
    <vt:vector size="22" baseType="lpstr">
      <vt:lpstr>Zdobené</vt:lpstr>
      <vt:lpstr>Prezentácia programu PowerPoint</vt:lpstr>
      <vt:lpstr>ZADANIE</vt:lpstr>
      <vt:lpstr>aparatúra</vt:lpstr>
      <vt:lpstr>Prezentácia programu PowerPoint</vt:lpstr>
      <vt:lpstr>Ako je možné dosiahnuť takýto stav?    Stretli sme sa už...</vt:lpstr>
      <vt:lpstr>HYDROFÓBNY POVRCH  (vodu odpudivý)</vt:lpstr>
      <vt:lpstr>VODOODPUDIVÁ ÚPRAVA princíp fungovania</vt:lpstr>
      <vt:lpstr>ZMÁČAVOSŤ POVRCHU</vt:lpstr>
      <vt:lpstr>ZMÁČAVOSŤ POVRCHU</vt:lpstr>
      <vt:lpstr>ZMÁČAVOSŤ POVRCHU</vt:lpstr>
      <vt:lpstr>Vytvorenie ultrahydrofóbnej vrstvy Ako možno zmeniť povrchové napätie</vt:lpstr>
      <vt:lpstr>využitie Čistenie ultrazvukom</vt:lpstr>
      <vt:lpstr>Kedy to nefunguje?</vt:lpstr>
      <vt:lpstr>Ovplyvňujúce parametre</vt:lpstr>
      <vt:lpstr>Inak...</vt:lpstr>
      <vt:lpstr>Prezentácia programu PowerPoint</vt:lpstr>
      <vt:lpstr>NIEČO NAVYŠE  Ďalej preskúmajte</vt:lpstr>
      <vt:lpstr>Hysterézia kontaktného uhla</vt:lpstr>
      <vt:lpstr>Hysterézia kontaktného uhla</vt:lpstr>
      <vt:lpstr>Čo s úlohou</vt:lpstr>
      <vt:lpstr>Ďakujem  za pozornosť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9. Vodné bomby</dc:title>
  <dc:creator>kundracik</dc:creator>
  <cp:lastModifiedBy>Lucia</cp:lastModifiedBy>
  <cp:revision>188</cp:revision>
  <dcterms:created xsi:type="dcterms:W3CDTF">2013-11-03T18:30:09Z</dcterms:created>
  <dcterms:modified xsi:type="dcterms:W3CDTF">2015-10-18T18:38:00Z</dcterms:modified>
</cp:coreProperties>
</file>